
<file path=ppt/presProps.xml><?xml version="1.0" encoding="utf-8"?>
<p:presentationPr xmlns:a="http://schemas.openxmlformats.org/drawingml/2006/main" xmlns:r="http://schemas.openxmlformats.org/officeDocument/2006/relationships" xmlns:p="http://schemas.openxmlformats.org/presentationml/2006/main">
  <p:clrMru>
    <a:srgbClr val="FFFF96"/>
    <a:srgbClr val="FF9696"/>
    <a:srgbClr val="FF96FF"/>
    <a:srgbClr val="969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66" d="100"/>
          <a:sy n="66" d="100"/>
        </p:scale>
        <p:origin x="-739" y="-62"/>
      </p:cViewPr>
      <p:guideLst>
        <p:guide orient="horz" pos="2160"/>
        <p:guide pos="2880"/>
      </p:guideLst>
    </p:cSldViewPr>
  </p:slideViewPr>
  <p:notesTextViewPr>
    <p:cViewPr>
      <p:scale>
        <a:sx n="100" d="100"/>
        <a:sy n="100" d="100"/>
      </p:scale>
      <p:origin x="0" y="0"/>
    </p:cViewPr>
  </p:notesTextViewPr>
  <p:gridSpacing cx="73736200" cy="73736200"/>
</p:viewP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72F6D4-6814-48CE-8FFB-1B7540C4A738}" type="datetimeFigureOut">
              <a:rPr lang="it-IT" smtClean="0"/>
              <a:pPr/>
              <a:t>27/08/2012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E3A83-DD5B-4C3D-BDB1-FD8B365B6E50}"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7</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22</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23</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24</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25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17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E07B6E-1965-4927-89B3-966146902FDE}" type="slidenum">
              <a:rPr lang="it-IT" smtClean="0"/>
              <a:pPr fontAlgn="base">
                <a:spcBef>
                  <a:spcPct val="0"/>
                </a:spcBef>
                <a:spcAft>
                  <a:spcPct val="0"/>
                </a:spcAft>
                <a:defRPr/>
              </a:pPr>
              <a:t>9</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10</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2FB409FE-7F59-4F7B-B409-A38B069EB85A}" type="slidenum">
              <a:rPr lang="it-IT" smtClean="0"/>
              <a:pPr/>
              <a:t>11</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12</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13</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14</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2E3A83-DD5B-4C3D-BDB1-FD8B365B6E50}" type="slidenum">
              <a:rPr lang="it-IT" smtClean="0"/>
              <a:pPr/>
              <a:t>21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7B0E6FD-A037-48B0-B9A4-F6A86F47D7F5}" type="datetimeFigureOut">
              <a:rPr lang="it-IT" smtClean="0"/>
              <a:pPr/>
              <a:t>27/08/2012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8E009C1-6B9D-43F8-9B2C-FA9FAACA61AC}"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0E6FD-A037-48B0-B9A4-F6A86F47D7F5}" type="datetimeFigureOut">
              <a:rPr lang="it-IT" smtClean="0"/>
              <a:pPr/>
              <a:t>27/08/2012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009C1-6B9D-43F8-9B2C-FA9FAACA61AC}"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268761"/>
            <a:ext cx="9144000" cy="1080120"/>
          </a:xfrm>
        </p:spPr>
        <p:txBody>
          <a:bodyPr/>
          <a:lstStyle/>
          <a:p>
            <a:r>
              <a:rPr lang="it-IT" dirty="0" smtClean="0">
                <a:latin typeface="Times New Roman" pitchFamily="18" charset="0"/>
                <a:cs typeface="Times New Roman" pitchFamily="18" charset="0"/>
              </a:rPr>
              <a:t>PATTO PER LA </a:t>
            </a:r>
            <a:r>
              <a:rPr lang="it-IT" dirty="0" err="1" smtClean="0">
                <a:latin typeface="Times New Roman" pitchFamily="18" charset="0"/>
                <a:cs typeface="Times New Roman" pitchFamily="18" charset="0"/>
              </a:rPr>
              <a:t>SCUOL@</a:t>
            </a:r>
            <a:r>
              <a:rPr lang="it-IT" dirty="0" smtClean="0">
                <a:latin typeface="Times New Roman" pitchFamily="18" charset="0"/>
                <a:cs typeface="Times New Roman" pitchFamily="18" charset="0"/>
              </a:rPr>
              <a:t> 2.0</a:t>
            </a:r>
            <a:endParaRPr lang="it-IT" dirty="0">
              <a:latin typeface="Times New Roman" pitchFamily="18" charset="0"/>
              <a:cs typeface="Times New Roman" pitchFamily="18" charset="0"/>
            </a:endParaRPr>
          </a:p>
        </p:txBody>
      </p:sp>
      <p:sp>
        <p:nvSpPr>
          <p:cNvPr id="3" name="Sottotitolo 2"/>
          <p:cNvSpPr>
            <a:spLocks noGrp="1"/>
          </p:cNvSpPr>
          <p:nvPr>
            <p:ph type="subTitle" idx="1"/>
          </p:nvPr>
        </p:nvSpPr>
        <p:spPr>
          <a:xfrm>
            <a:off x="0" y="2852936"/>
            <a:ext cx="9144000" cy="1008112"/>
          </a:xfrm>
        </p:spPr>
        <p:txBody>
          <a:bodyPr>
            <a:normAutofit/>
          </a:bodyPr>
          <a:lstStyle/>
          <a:p>
            <a:r>
              <a:rPr lang="it-IT" b="1" dirty="0" smtClean="0">
                <a:solidFill>
                  <a:schemeClr val="tx1"/>
                </a:solidFill>
                <a:latin typeface="Times New Roman" pitchFamily="18" charset="0"/>
                <a:cs typeface="Times New Roman" pitchFamily="18" charset="0"/>
              </a:rPr>
              <a:t>SINTESI DEL PROGETTO </a:t>
            </a:r>
          </a:p>
          <a:p>
            <a:r>
              <a:rPr lang="it-IT" sz="2000" b="1" dirty="0" smtClean="0">
                <a:solidFill>
                  <a:schemeClr val="tx1"/>
                </a:solidFill>
                <a:latin typeface="Times New Roman" pitchFamily="18" charset="0"/>
                <a:cs typeface="Times New Roman" pitchFamily="18" charset="0"/>
              </a:rPr>
              <a:t>SETTEMBRE 2012</a:t>
            </a:r>
            <a:endParaRPr lang="it-IT" sz="2000" b="1" dirty="0">
              <a:solidFill>
                <a:schemeClr val="tx1"/>
              </a:solidFill>
              <a:latin typeface="Times New Roman" pitchFamily="18" charset="0"/>
              <a:cs typeface="Times New Roman" pitchFamily="18" charset="0"/>
            </a:endParaRPr>
          </a:p>
        </p:txBody>
      </p:sp>
      <p:sp>
        <p:nvSpPr>
          <p:cNvPr id="4" name="CasellaDiTesto 3"/>
          <p:cNvSpPr txBox="1"/>
          <p:nvPr/>
        </p:nvSpPr>
        <p:spPr>
          <a:xfrm>
            <a:off x="0" y="548680"/>
            <a:ext cx="9144000" cy="461665"/>
          </a:xfrm>
          <a:prstGeom prst="rect">
            <a:avLst/>
          </a:prstGeom>
          <a:noFill/>
        </p:spPr>
        <p:txBody>
          <a:bodyPr wrap="square" rtlCol="0">
            <a:spAutoFit/>
          </a:bodyPr>
          <a:lstStyle/>
          <a:p>
            <a:pPr algn="ctr"/>
            <a:r>
              <a:rPr lang="it-IT" sz="2400" dirty="0" err="1" smtClean="0">
                <a:latin typeface="Times New Roman" pitchFamily="18" charset="0"/>
                <a:cs typeface="Times New Roman" pitchFamily="18" charset="0"/>
              </a:rPr>
              <a:t>I.T.I.</a:t>
            </a:r>
            <a:r>
              <a:rPr lang="it-IT" sz="2400" dirty="0" smtClean="0">
                <a:latin typeface="Times New Roman" pitchFamily="18" charset="0"/>
                <a:cs typeface="Times New Roman" pitchFamily="18" charset="0"/>
              </a:rPr>
              <a:t> – </a:t>
            </a:r>
            <a:r>
              <a:rPr lang="it-IT" sz="2400" dirty="0" err="1" smtClean="0">
                <a:latin typeface="Times New Roman" pitchFamily="18" charset="0"/>
                <a:cs typeface="Times New Roman" pitchFamily="18" charset="0"/>
              </a:rPr>
              <a:t>L.S.</a:t>
            </a:r>
            <a:r>
              <a:rPr lang="it-IT" sz="2400" dirty="0" smtClean="0">
                <a:latin typeface="Times New Roman" pitchFamily="18" charset="0"/>
                <a:cs typeface="Times New Roman" pitchFamily="18" charset="0"/>
              </a:rPr>
              <a:t> “</a:t>
            </a:r>
            <a:r>
              <a:rPr lang="it-IT" sz="2400" dirty="0" err="1" smtClean="0">
                <a:latin typeface="Times New Roman" pitchFamily="18" charset="0"/>
                <a:cs typeface="Times New Roman" pitchFamily="18" charset="0"/>
              </a:rPr>
              <a:t>F.GIORDANI</a:t>
            </a:r>
            <a:r>
              <a:rPr lang="it-IT" sz="2400" dirty="0" smtClean="0">
                <a:latin typeface="Times New Roman" pitchFamily="18" charset="0"/>
                <a:cs typeface="Times New Roman" pitchFamily="18" charset="0"/>
              </a:rPr>
              <a:t>” - CASERTA</a:t>
            </a:r>
            <a:endParaRPr lang="it-IT" sz="2400" dirty="0">
              <a:latin typeface="Times New Roman" pitchFamily="18" charset="0"/>
              <a:cs typeface="Times New Roman" pitchFamily="18" charset="0"/>
            </a:endParaRPr>
          </a:p>
        </p:txBody>
      </p:sp>
      <p:sp>
        <p:nvSpPr>
          <p:cNvPr id="5" name="CasellaDiTesto 4"/>
          <p:cNvSpPr txBox="1"/>
          <p:nvPr/>
        </p:nvSpPr>
        <p:spPr>
          <a:xfrm>
            <a:off x="0" y="4941168"/>
            <a:ext cx="9144000" cy="1200329"/>
          </a:xfrm>
          <a:prstGeom prst="rect">
            <a:avLst/>
          </a:prstGeom>
          <a:noFill/>
        </p:spPr>
        <p:txBody>
          <a:bodyPr wrap="square" rtlCol="0">
            <a:spAutoFit/>
          </a:bodyPr>
          <a:lstStyle/>
          <a:p>
            <a:pPr algn="ctr"/>
            <a:r>
              <a:rPr lang="it-IT" sz="2400" dirty="0" smtClean="0">
                <a:latin typeface="Times New Roman" pitchFamily="18" charset="0"/>
                <a:cs typeface="Times New Roman" pitchFamily="18" charset="0"/>
              </a:rPr>
              <a:t>A cura del gruppo di lavoro patto </a:t>
            </a:r>
            <a:r>
              <a:rPr lang="it-IT" sz="2400" dirty="0" err="1" smtClean="0">
                <a:latin typeface="Times New Roman" pitchFamily="18" charset="0"/>
                <a:cs typeface="Times New Roman" pitchFamily="18" charset="0"/>
              </a:rPr>
              <a:t>scuol@</a:t>
            </a:r>
            <a:r>
              <a:rPr lang="it-IT" sz="2400" dirty="0" smtClean="0">
                <a:latin typeface="Times New Roman" pitchFamily="18" charset="0"/>
                <a:cs typeface="Times New Roman" pitchFamily="18" charset="0"/>
              </a:rPr>
              <a:t> 2.0,  professori: </a:t>
            </a:r>
          </a:p>
          <a:p>
            <a:pPr algn="ctr"/>
            <a:r>
              <a:rPr lang="it-IT" sz="2400" dirty="0" err="1" smtClean="0">
                <a:latin typeface="Times New Roman" pitchFamily="18" charset="0"/>
                <a:cs typeface="Times New Roman" pitchFamily="18" charset="0"/>
              </a:rPr>
              <a:t>Pannitti</a:t>
            </a:r>
            <a:r>
              <a:rPr lang="it-IT" sz="2400" dirty="0" smtClean="0">
                <a:latin typeface="Times New Roman" pitchFamily="18" charset="0"/>
                <a:cs typeface="Times New Roman" pitchFamily="18" charset="0"/>
              </a:rPr>
              <a:t> (referente) , Ciaramella, Colussi, De Tata, Papa, </a:t>
            </a:r>
          </a:p>
          <a:p>
            <a:pPr algn="ctr"/>
            <a:r>
              <a:rPr lang="it-IT" sz="2400" dirty="0" err="1" smtClean="0">
                <a:latin typeface="Times New Roman" pitchFamily="18" charset="0"/>
                <a:cs typeface="Times New Roman" pitchFamily="18" charset="0"/>
              </a:rPr>
              <a:t>Pascarella</a:t>
            </a:r>
            <a:r>
              <a:rPr lang="it-IT" sz="2400" dirty="0" smtClean="0">
                <a:latin typeface="Times New Roman" pitchFamily="18" charset="0"/>
                <a:cs typeface="Times New Roman" pitchFamily="18" charset="0"/>
              </a:rPr>
              <a:t>, Pecoraro, Renna, </a:t>
            </a:r>
            <a:r>
              <a:rPr lang="it-IT" sz="2400" dirty="0" err="1" smtClean="0">
                <a:latin typeface="Times New Roman" pitchFamily="18" charset="0"/>
                <a:cs typeface="Times New Roman" pitchFamily="18" charset="0"/>
              </a:rPr>
              <a:t>Spalice</a:t>
            </a:r>
            <a:r>
              <a:rPr lang="it-IT" sz="2400" dirty="0" smtClean="0">
                <a:latin typeface="Times New Roman" pitchFamily="18" charset="0"/>
                <a:cs typeface="Times New Roman" pitchFamily="18" charset="0"/>
              </a:rPr>
              <a:t>, Valentino. </a:t>
            </a:r>
            <a:endParaRPr lang="it-IT"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260648"/>
            <a:ext cx="9144000" cy="764704"/>
          </a:xfrm>
        </p:spPr>
        <p:txBody>
          <a:bodyPr>
            <a:normAutofit/>
          </a:bodyPr>
          <a:lstStyle/>
          <a:p>
            <a:r>
              <a:rPr lang="it-IT" sz="2600" b="1" dirty="0" smtClean="0">
                <a:latin typeface="Times New Roman" pitchFamily="18" charset="0"/>
                <a:cs typeface="Times New Roman" pitchFamily="18" charset="0"/>
              </a:rPr>
              <a:t>Metodologia didattica: temi e progetti</a:t>
            </a:r>
            <a:endParaRPr lang="it-IT" sz="2600" b="1" dirty="0">
              <a:latin typeface="Times New Roman" pitchFamily="18" charset="0"/>
              <a:cs typeface="Times New Roman" pitchFamily="18" charset="0"/>
            </a:endParaRPr>
          </a:p>
        </p:txBody>
      </p:sp>
      <p:sp>
        <p:nvSpPr>
          <p:cNvPr id="4" name="Rettangolo 3"/>
          <p:cNvSpPr/>
          <p:nvPr/>
        </p:nvSpPr>
        <p:spPr>
          <a:xfrm>
            <a:off x="0" y="6627168"/>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
        <p:nvSpPr>
          <p:cNvPr id="9" name="Rettangolo 8"/>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5" name="Rettangolo 4"/>
          <p:cNvSpPr/>
          <p:nvPr/>
        </p:nvSpPr>
        <p:spPr>
          <a:xfrm>
            <a:off x="8604448" y="6309320"/>
            <a:ext cx="263214" cy="276999"/>
          </a:xfrm>
          <a:prstGeom prst="rect">
            <a:avLst/>
          </a:prstGeom>
        </p:spPr>
        <p:txBody>
          <a:bodyPr wrap="none">
            <a:spAutoFit/>
          </a:bodyPr>
          <a:lstStyle/>
          <a:p>
            <a:fld id="{561B9739-2A24-43D9-812D-EE269FCC58B3}" type="slidenum">
              <a:rPr lang="it-IT" sz="1200" smtClean="0"/>
              <a:pPr/>
              <a:t>10</a:t>
            </a:fld>
            <a:endParaRPr lang="it-IT" sz="1200" dirty="0"/>
          </a:p>
        </p:txBody>
      </p:sp>
      <p:sp>
        <p:nvSpPr>
          <p:cNvPr id="6" name="Rettangolo arrotondato 5"/>
          <p:cNvSpPr/>
          <p:nvPr/>
        </p:nvSpPr>
        <p:spPr>
          <a:xfrm>
            <a:off x="4355976" y="3284984"/>
            <a:ext cx="2160240" cy="2520280"/>
          </a:xfrm>
          <a:prstGeom prst="roundRect">
            <a:avLst>
              <a:gd name="adj" fmla="val 6967"/>
            </a:avLst>
          </a:prstGeom>
          <a:solidFill>
            <a:srgbClr val="FF9696"/>
          </a:solidFill>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r>
              <a:rPr lang="it-IT" sz="1400" b="1" dirty="0" smtClean="0">
                <a:latin typeface="Times New Roman" pitchFamily="18" charset="0"/>
                <a:cs typeface="Times New Roman" pitchFamily="18" charset="0"/>
              </a:rPr>
              <a:t>Area tecnica</a:t>
            </a:r>
          </a:p>
          <a:p>
            <a:r>
              <a:rPr lang="it-IT" sz="1200" dirty="0" smtClean="0">
                <a:latin typeface="Times New Roman" pitchFamily="18" charset="0"/>
                <a:cs typeface="Times New Roman" pitchFamily="18" charset="0"/>
              </a:rPr>
              <a:t>Moduli disciplinari:</a:t>
            </a:r>
          </a:p>
          <a:p>
            <a:pPr>
              <a:buFont typeface="Arial" pitchFamily="34" charset="0"/>
              <a:buChar char="•"/>
            </a:pPr>
            <a:r>
              <a:rPr lang="it-IT" sz="1000" dirty="0" smtClean="0">
                <a:latin typeface="Times New Roman" pitchFamily="18" charset="0"/>
                <a:cs typeface="Times New Roman" pitchFamily="18" charset="0"/>
              </a:rPr>
              <a:t>Aerotecnica;</a:t>
            </a:r>
          </a:p>
          <a:p>
            <a:pPr>
              <a:buFont typeface="Arial" pitchFamily="34" charset="0"/>
              <a:buChar char="•"/>
            </a:pPr>
            <a:r>
              <a:rPr lang="it-IT" sz="1000" dirty="0" smtClean="0">
                <a:latin typeface="Times New Roman" pitchFamily="18" charset="0"/>
                <a:cs typeface="Times New Roman" pitchFamily="18" charset="0"/>
              </a:rPr>
              <a:t>Elettronica e telecomunicazioni;</a:t>
            </a:r>
          </a:p>
          <a:p>
            <a:pPr>
              <a:buFont typeface="Arial" pitchFamily="34" charset="0"/>
              <a:buChar char="•"/>
            </a:pPr>
            <a:r>
              <a:rPr lang="it-IT" sz="1000" dirty="0" smtClean="0">
                <a:latin typeface="Times New Roman" pitchFamily="18" charset="0"/>
                <a:cs typeface="Times New Roman" pitchFamily="18" charset="0"/>
              </a:rPr>
              <a:t>Elettrotecnica;</a:t>
            </a:r>
          </a:p>
          <a:p>
            <a:pPr>
              <a:buFont typeface="Arial" pitchFamily="34" charset="0"/>
              <a:buChar char="•"/>
            </a:pPr>
            <a:r>
              <a:rPr lang="it-IT" sz="1000" dirty="0" smtClean="0">
                <a:latin typeface="Times New Roman" pitchFamily="18" charset="0"/>
                <a:cs typeface="Times New Roman" pitchFamily="18" charset="0"/>
              </a:rPr>
              <a:t>Meccanica e macchine a fluido;</a:t>
            </a:r>
          </a:p>
          <a:p>
            <a:pPr>
              <a:buFont typeface="Arial" pitchFamily="34" charset="0"/>
              <a:buChar char="•"/>
            </a:pPr>
            <a:r>
              <a:rPr lang="it-IT" sz="1000" dirty="0" smtClean="0">
                <a:latin typeface="Times New Roman" pitchFamily="18" charset="0"/>
                <a:cs typeface="Times New Roman" pitchFamily="18" charset="0"/>
              </a:rPr>
              <a:t>Sistemi di </a:t>
            </a:r>
            <a:r>
              <a:rPr lang="it-IT" sz="1000" dirty="0" err="1" smtClean="0">
                <a:latin typeface="Times New Roman" pitchFamily="18" charset="0"/>
                <a:cs typeface="Times New Roman" pitchFamily="18" charset="0"/>
              </a:rPr>
              <a:t>elab</a:t>
            </a:r>
            <a:r>
              <a:rPr lang="it-IT" sz="1000" dirty="0" smtClean="0">
                <a:latin typeface="Times New Roman" pitchFamily="18" charset="0"/>
                <a:cs typeface="Times New Roman" pitchFamily="18" charset="0"/>
              </a:rPr>
              <a:t>. e </a:t>
            </a:r>
            <a:r>
              <a:rPr lang="it-IT" sz="1000" dirty="0" err="1" smtClean="0">
                <a:latin typeface="Times New Roman" pitchFamily="18" charset="0"/>
                <a:cs typeface="Times New Roman" pitchFamily="18" charset="0"/>
              </a:rPr>
              <a:t>trasm</a:t>
            </a:r>
            <a:r>
              <a:rPr lang="it-IT" sz="1000" dirty="0" smtClean="0">
                <a:latin typeface="Times New Roman" pitchFamily="18" charset="0"/>
                <a:cs typeface="Times New Roman" pitchFamily="18" charset="0"/>
              </a:rPr>
              <a:t>. delle inf.;</a:t>
            </a:r>
          </a:p>
          <a:p>
            <a:pPr>
              <a:buFont typeface="Arial" pitchFamily="34" charset="0"/>
              <a:buChar char="•"/>
            </a:pPr>
            <a:r>
              <a:rPr lang="it-IT" sz="1000" dirty="0" smtClean="0">
                <a:latin typeface="Times New Roman" pitchFamily="18" charset="0"/>
                <a:cs typeface="Times New Roman" pitchFamily="18" charset="0"/>
              </a:rPr>
              <a:t>Sistemi ed automazione industriale;</a:t>
            </a:r>
          </a:p>
          <a:p>
            <a:pPr>
              <a:buFont typeface="Arial" pitchFamily="34" charset="0"/>
              <a:buChar char="•"/>
            </a:pPr>
            <a:r>
              <a:rPr lang="it-IT" sz="1000" dirty="0" smtClean="0">
                <a:latin typeface="Times New Roman" pitchFamily="18" charset="0"/>
                <a:cs typeface="Times New Roman" pitchFamily="18" charset="0"/>
              </a:rPr>
              <a:t>Sistemi elettronici automatici;</a:t>
            </a:r>
          </a:p>
          <a:p>
            <a:pPr>
              <a:buFont typeface="Arial" pitchFamily="34" charset="0"/>
              <a:buChar char="•"/>
            </a:pPr>
            <a:r>
              <a:rPr lang="it-IT" sz="1000" dirty="0" smtClean="0">
                <a:latin typeface="Times New Roman" pitchFamily="18" charset="0"/>
                <a:cs typeface="Times New Roman" pitchFamily="18" charset="0"/>
              </a:rPr>
              <a:t>Tecnologia aeronautica;</a:t>
            </a:r>
          </a:p>
          <a:p>
            <a:pPr>
              <a:buFont typeface="Arial" pitchFamily="34" charset="0"/>
              <a:buChar char="•"/>
            </a:pPr>
            <a:r>
              <a:rPr lang="it-IT" sz="1000" dirty="0" smtClean="0">
                <a:latin typeface="Times New Roman" pitchFamily="18" charset="0"/>
                <a:cs typeface="Times New Roman" pitchFamily="18" charset="0"/>
              </a:rPr>
              <a:t>Tecnologia e </a:t>
            </a:r>
            <a:r>
              <a:rPr lang="it-IT" sz="1000" dirty="0" err="1" smtClean="0">
                <a:latin typeface="Times New Roman" pitchFamily="18" charset="0"/>
                <a:cs typeface="Times New Roman" pitchFamily="18" charset="0"/>
              </a:rPr>
              <a:t>tecn</a:t>
            </a:r>
            <a:r>
              <a:rPr lang="it-IT" sz="1000" dirty="0" smtClean="0">
                <a:latin typeface="Times New Roman" pitchFamily="18" charset="0"/>
                <a:cs typeface="Times New Roman" pitchFamily="18" charset="0"/>
              </a:rPr>
              <a:t>. di </a:t>
            </a:r>
            <a:r>
              <a:rPr lang="it-IT" sz="1000" dirty="0" err="1" smtClean="0">
                <a:latin typeface="Times New Roman" pitchFamily="18" charset="0"/>
                <a:cs typeface="Times New Roman" pitchFamily="18" charset="0"/>
              </a:rPr>
              <a:t>rapp.grafica</a:t>
            </a:r>
            <a:r>
              <a:rPr lang="it-IT" sz="1000" dirty="0" smtClean="0">
                <a:latin typeface="Times New Roman" pitchFamily="18" charset="0"/>
                <a:cs typeface="Times New Roman" pitchFamily="18" charset="0"/>
              </a:rPr>
              <a:t>;</a:t>
            </a:r>
          </a:p>
          <a:p>
            <a:pPr>
              <a:buFont typeface="Arial" pitchFamily="34" charset="0"/>
              <a:buChar char="•"/>
            </a:pPr>
            <a:r>
              <a:rPr lang="it-IT" sz="1000" dirty="0" smtClean="0">
                <a:latin typeface="Times New Roman" pitchFamily="18" charset="0"/>
                <a:cs typeface="Times New Roman" pitchFamily="18" charset="0"/>
              </a:rPr>
              <a:t>Tecnologie elettroniche;</a:t>
            </a:r>
          </a:p>
          <a:p>
            <a:pPr>
              <a:buFont typeface="Arial" pitchFamily="34" charset="0"/>
              <a:buChar char="•"/>
            </a:pPr>
            <a:r>
              <a:rPr lang="it-IT" sz="1000" dirty="0" smtClean="0">
                <a:latin typeface="Times New Roman" pitchFamily="18" charset="0"/>
                <a:cs typeface="Times New Roman" pitchFamily="18" charset="0"/>
              </a:rPr>
              <a:t>Tecnologia informatica;</a:t>
            </a:r>
          </a:p>
          <a:p>
            <a:pPr>
              <a:buFont typeface="Arial" pitchFamily="34" charset="0"/>
              <a:buChar char="•"/>
            </a:pPr>
            <a:r>
              <a:rPr lang="it-IT" sz="1000" dirty="0" smtClean="0">
                <a:latin typeface="Times New Roman" pitchFamily="18" charset="0"/>
                <a:cs typeface="Times New Roman" pitchFamily="18" charset="0"/>
              </a:rPr>
              <a:t>Tecnologia meccanica.</a:t>
            </a:r>
          </a:p>
        </p:txBody>
      </p:sp>
      <p:sp>
        <p:nvSpPr>
          <p:cNvPr id="7" name="Rettangolo arrotondato 6"/>
          <p:cNvSpPr/>
          <p:nvPr/>
        </p:nvSpPr>
        <p:spPr>
          <a:xfrm>
            <a:off x="7164288" y="2780928"/>
            <a:ext cx="1656184" cy="1587606"/>
          </a:xfrm>
          <a:prstGeom prst="roundRect">
            <a:avLst>
              <a:gd name="adj" fmla="val 6967"/>
            </a:avLst>
          </a:prstGeom>
          <a:solidFill>
            <a:srgbClr val="FFFF96"/>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it-IT" sz="1400" b="1" dirty="0" smtClean="0">
                <a:latin typeface="Times New Roman" pitchFamily="18" charset="0"/>
                <a:cs typeface="Times New Roman" pitchFamily="18" charset="0"/>
              </a:rPr>
              <a:t>Area umanistica</a:t>
            </a:r>
          </a:p>
          <a:p>
            <a:r>
              <a:rPr lang="it-IT" sz="1200" dirty="0" smtClean="0">
                <a:latin typeface="Times New Roman" pitchFamily="18" charset="0"/>
                <a:cs typeface="Times New Roman" pitchFamily="18" charset="0"/>
              </a:rPr>
              <a:t>Moduli disciplinari:</a:t>
            </a:r>
          </a:p>
          <a:p>
            <a:pPr>
              <a:buFont typeface="Arial" pitchFamily="34" charset="0"/>
              <a:buChar char="•"/>
            </a:pPr>
            <a:r>
              <a:rPr lang="it-IT" sz="1000" dirty="0" smtClean="0">
                <a:latin typeface="Times New Roman" pitchFamily="18" charset="0"/>
                <a:cs typeface="Times New Roman" pitchFamily="18" charset="0"/>
              </a:rPr>
              <a:t>Diritto;</a:t>
            </a:r>
          </a:p>
          <a:p>
            <a:pPr>
              <a:buFont typeface="Arial" pitchFamily="34" charset="0"/>
              <a:buChar char="•"/>
            </a:pPr>
            <a:r>
              <a:rPr lang="it-IT" sz="1000" dirty="0" smtClean="0">
                <a:latin typeface="Times New Roman" pitchFamily="18" charset="0"/>
                <a:cs typeface="Times New Roman" pitchFamily="18" charset="0"/>
              </a:rPr>
              <a:t>Filosofia;</a:t>
            </a:r>
            <a:endParaRPr lang="it-IT" sz="1000" dirty="0" smtClean="0">
              <a:solidFill>
                <a:srgbClr val="FFFF00"/>
              </a:solidFill>
              <a:latin typeface="Times New Roman" pitchFamily="18" charset="0"/>
              <a:cs typeface="Times New Roman" pitchFamily="18" charset="0"/>
            </a:endParaRPr>
          </a:p>
          <a:p>
            <a:pPr>
              <a:buFont typeface="Arial" pitchFamily="34" charset="0"/>
              <a:buChar char="•"/>
            </a:pPr>
            <a:r>
              <a:rPr lang="it-IT" sz="1000" dirty="0" smtClean="0">
                <a:latin typeface="Times New Roman" pitchFamily="18" charset="0"/>
                <a:cs typeface="Times New Roman" pitchFamily="18" charset="0"/>
              </a:rPr>
              <a:t>Italiano;</a:t>
            </a:r>
          </a:p>
          <a:p>
            <a:pPr>
              <a:buFont typeface="Arial" pitchFamily="34" charset="0"/>
              <a:buChar char="•"/>
            </a:pPr>
            <a:r>
              <a:rPr lang="it-IT" sz="1000" dirty="0" smtClean="0">
                <a:latin typeface="Times New Roman" pitchFamily="18" charset="0"/>
                <a:cs typeface="Times New Roman" pitchFamily="18" charset="0"/>
              </a:rPr>
              <a:t>Lingua straniera;</a:t>
            </a:r>
          </a:p>
          <a:p>
            <a:pPr>
              <a:buFont typeface="Arial" pitchFamily="34" charset="0"/>
              <a:buChar char="•"/>
            </a:pPr>
            <a:r>
              <a:rPr lang="it-IT" sz="1000" dirty="0" smtClean="0">
                <a:latin typeface="Times New Roman" pitchFamily="18" charset="0"/>
                <a:cs typeface="Times New Roman" pitchFamily="18" charset="0"/>
              </a:rPr>
              <a:t>Religione;</a:t>
            </a:r>
          </a:p>
          <a:p>
            <a:pPr>
              <a:buFont typeface="Arial" pitchFamily="34" charset="0"/>
              <a:buChar char="•"/>
            </a:pPr>
            <a:r>
              <a:rPr lang="it-IT" sz="1000" dirty="0" smtClean="0">
                <a:latin typeface="Times New Roman" pitchFamily="18" charset="0"/>
                <a:cs typeface="Times New Roman" pitchFamily="18" charset="0"/>
              </a:rPr>
              <a:t>Storia;</a:t>
            </a:r>
          </a:p>
          <a:p>
            <a:pPr>
              <a:buFont typeface="Arial" pitchFamily="34" charset="0"/>
              <a:buChar char="•"/>
            </a:pPr>
            <a:r>
              <a:rPr lang="it-IT" sz="1000" dirty="0" smtClean="0">
                <a:latin typeface="Times New Roman" pitchFamily="18" charset="0"/>
                <a:cs typeface="Times New Roman" pitchFamily="18" charset="0"/>
              </a:rPr>
              <a:t>Storia dell’arte.</a:t>
            </a:r>
            <a:endParaRPr lang="it-IT" sz="1000" dirty="0">
              <a:latin typeface="Times New Roman" pitchFamily="18" charset="0"/>
              <a:cs typeface="Times New Roman" pitchFamily="18" charset="0"/>
            </a:endParaRPr>
          </a:p>
        </p:txBody>
      </p:sp>
      <p:sp>
        <p:nvSpPr>
          <p:cNvPr id="8" name="Rettangolo arrotondato 7"/>
          <p:cNvSpPr/>
          <p:nvPr/>
        </p:nvSpPr>
        <p:spPr>
          <a:xfrm>
            <a:off x="7164288" y="4941168"/>
            <a:ext cx="1656184" cy="1512168"/>
          </a:xfrm>
          <a:prstGeom prst="roundRect">
            <a:avLst>
              <a:gd name="adj" fmla="val 6967"/>
            </a:avLst>
          </a:prstGeom>
          <a:solidFill>
            <a:srgbClr val="9696FF"/>
          </a:solidFill>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it-IT" sz="1400" b="1" dirty="0" smtClean="0">
                <a:latin typeface="Times New Roman" pitchFamily="18" charset="0"/>
                <a:cs typeface="Times New Roman" pitchFamily="18" charset="0"/>
              </a:rPr>
              <a:t>Area scientifica</a:t>
            </a:r>
          </a:p>
          <a:p>
            <a:r>
              <a:rPr lang="it-IT" sz="1200" dirty="0" smtClean="0">
                <a:latin typeface="Times New Roman" pitchFamily="18" charset="0"/>
                <a:cs typeface="Times New Roman" pitchFamily="18" charset="0"/>
              </a:rPr>
              <a:t>Moduli disciplinari:</a:t>
            </a:r>
          </a:p>
          <a:p>
            <a:pPr>
              <a:buFont typeface="Arial" pitchFamily="34" charset="0"/>
              <a:buChar char="•"/>
            </a:pPr>
            <a:r>
              <a:rPr lang="it-IT" sz="1000" dirty="0" smtClean="0">
                <a:latin typeface="Times New Roman" pitchFamily="18" charset="0"/>
                <a:cs typeface="Times New Roman" pitchFamily="18" charset="0"/>
              </a:rPr>
              <a:t>Biologia;</a:t>
            </a:r>
          </a:p>
          <a:p>
            <a:pPr>
              <a:buFont typeface="Arial" pitchFamily="34" charset="0"/>
              <a:buChar char="•"/>
            </a:pPr>
            <a:r>
              <a:rPr lang="it-IT" sz="1000" dirty="0" smtClean="0">
                <a:latin typeface="Times New Roman" pitchFamily="18" charset="0"/>
                <a:cs typeface="Times New Roman" pitchFamily="18" charset="0"/>
              </a:rPr>
              <a:t>Chimica;</a:t>
            </a:r>
            <a:endParaRPr lang="it-IT" sz="1000" dirty="0" smtClean="0">
              <a:solidFill>
                <a:srgbClr val="FFFF00"/>
              </a:solidFill>
              <a:latin typeface="Times New Roman" pitchFamily="18" charset="0"/>
              <a:cs typeface="Times New Roman" pitchFamily="18" charset="0"/>
            </a:endParaRPr>
          </a:p>
          <a:p>
            <a:pPr>
              <a:buFont typeface="Arial" pitchFamily="34" charset="0"/>
              <a:buChar char="•"/>
            </a:pPr>
            <a:r>
              <a:rPr lang="it-IT" sz="1000" dirty="0" smtClean="0">
                <a:latin typeface="Times New Roman" pitchFamily="18" charset="0"/>
                <a:cs typeface="Times New Roman" pitchFamily="18" charset="0"/>
              </a:rPr>
              <a:t>Fisica;</a:t>
            </a:r>
          </a:p>
          <a:p>
            <a:pPr>
              <a:buFont typeface="Arial" pitchFamily="34" charset="0"/>
              <a:buChar char="•"/>
            </a:pPr>
            <a:r>
              <a:rPr lang="it-IT" sz="1000" dirty="0" smtClean="0">
                <a:latin typeface="Times New Roman" pitchFamily="18" charset="0"/>
                <a:cs typeface="Times New Roman" pitchFamily="18" charset="0"/>
              </a:rPr>
              <a:t>Matematica;</a:t>
            </a:r>
          </a:p>
          <a:p>
            <a:pPr>
              <a:buFont typeface="Arial" pitchFamily="34" charset="0"/>
              <a:buChar char="•"/>
            </a:pPr>
            <a:r>
              <a:rPr lang="it-IT" sz="1000" dirty="0" smtClean="0">
                <a:latin typeface="Times New Roman" pitchFamily="18" charset="0"/>
                <a:cs typeface="Times New Roman" pitchFamily="18" charset="0"/>
              </a:rPr>
              <a:t>Scienze della terra;</a:t>
            </a:r>
          </a:p>
          <a:p>
            <a:pPr>
              <a:buFont typeface="Arial" pitchFamily="34" charset="0"/>
              <a:buChar char="•"/>
            </a:pPr>
            <a:r>
              <a:rPr lang="it-IT" sz="1000" dirty="0" smtClean="0">
                <a:latin typeface="Times New Roman" pitchFamily="18" charset="0"/>
                <a:cs typeface="Times New Roman" pitchFamily="18" charset="0"/>
              </a:rPr>
              <a:t>Scienze motorie.</a:t>
            </a:r>
            <a:endParaRPr lang="it-IT" sz="1000" dirty="0">
              <a:latin typeface="Times New Roman" pitchFamily="18" charset="0"/>
              <a:cs typeface="Times New Roman" pitchFamily="18" charset="0"/>
            </a:endParaRPr>
          </a:p>
        </p:txBody>
      </p:sp>
      <p:sp>
        <p:nvSpPr>
          <p:cNvPr id="10" name="Rettangolo arrotondato 9"/>
          <p:cNvSpPr/>
          <p:nvPr/>
        </p:nvSpPr>
        <p:spPr>
          <a:xfrm>
            <a:off x="6228184" y="2132856"/>
            <a:ext cx="1440160" cy="432048"/>
          </a:xfrm>
          <a:prstGeom prst="roundRect">
            <a:avLst/>
          </a:prstGeom>
          <a:solidFill>
            <a:srgbClr val="FF96FF"/>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b="1" dirty="0" smtClean="0">
                <a:latin typeface="Times New Roman" pitchFamily="18" charset="0"/>
                <a:cs typeface="Times New Roman" pitchFamily="18" charset="0"/>
              </a:rPr>
              <a:t>Progetti</a:t>
            </a:r>
          </a:p>
        </p:txBody>
      </p:sp>
      <p:sp>
        <p:nvSpPr>
          <p:cNvPr id="11" name="Freccia bidirezionale orizzontale 10"/>
          <p:cNvSpPr/>
          <p:nvPr/>
        </p:nvSpPr>
        <p:spPr>
          <a:xfrm>
            <a:off x="6444208" y="3573016"/>
            <a:ext cx="792088" cy="288032"/>
          </a:xfrm>
          <a:prstGeom prst="leftRightArrow">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bidirezionale orizzontale 11"/>
          <p:cNvSpPr/>
          <p:nvPr/>
        </p:nvSpPr>
        <p:spPr>
          <a:xfrm>
            <a:off x="6444208" y="5301208"/>
            <a:ext cx="792088" cy="288032"/>
          </a:xfrm>
          <a:prstGeom prst="leftRightArrow">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bidirezionale orizzontale 12"/>
          <p:cNvSpPr/>
          <p:nvPr/>
        </p:nvSpPr>
        <p:spPr>
          <a:xfrm rot="5400000">
            <a:off x="7668344" y="4509120"/>
            <a:ext cx="720080" cy="288032"/>
          </a:xfrm>
          <a:prstGeom prst="leftRightArrow">
            <a:avLst/>
          </a:prstGeom>
          <a:solidFill>
            <a:srgbClr val="FF0000"/>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a:spLocks/>
          </p:cNvSpPr>
          <p:nvPr/>
        </p:nvSpPr>
        <p:spPr>
          <a:xfrm>
            <a:off x="2339752" y="1124744"/>
            <a:ext cx="2520000" cy="432000"/>
          </a:xfrm>
          <a:prstGeom prst="roundRect">
            <a:avLst/>
          </a:prstGeom>
          <a:solidFill>
            <a:srgbClr val="FFFF96"/>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b="1" dirty="0" smtClean="0">
                <a:latin typeface="Times New Roman" pitchFamily="18" charset="0"/>
                <a:cs typeface="Times New Roman" pitchFamily="18" charset="0"/>
              </a:rPr>
              <a:t>Temi didattici</a:t>
            </a:r>
          </a:p>
        </p:txBody>
      </p:sp>
      <p:sp>
        <p:nvSpPr>
          <p:cNvPr id="15" name="Rettangolo 14"/>
          <p:cNvSpPr/>
          <p:nvPr/>
        </p:nvSpPr>
        <p:spPr>
          <a:xfrm>
            <a:off x="1763688" y="5733256"/>
            <a:ext cx="2598788" cy="246221"/>
          </a:xfrm>
          <a:prstGeom prst="rect">
            <a:avLst/>
          </a:prstGeom>
        </p:spPr>
        <p:txBody>
          <a:bodyPr wrap="none">
            <a:spAutoFit/>
          </a:bodyPr>
          <a:lstStyle/>
          <a:p>
            <a:pPr algn="ctr"/>
            <a:r>
              <a:rPr lang="it-IT" sz="1000" dirty="0" smtClean="0">
                <a:latin typeface="Times New Roman" pitchFamily="18" charset="0"/>
                <a:cs typeface="Times New Roman" pitchFamily="18" charset="0"/>
              </a:rPr>
              <a:t>Vladimir </a:t>
            </a:r>
            <a:r>
              <a:rPr lang="it-IT" sz="1000" dirty="0" err="1" smtClean="0">
                <a:latin typeface="Times New Roman" pitchFamily="18" charset="0"/>
                <a:cs typeface="Times New Roman" pitchFamily="18" charset="0"/>
              </a:rPr>
              <a:t>Tatlin</a:t>
            </a:r>
            <a:r>
              <a:rPr lang="it-IT" sz="1000" dirty="0" smtClean="0">
                <a:latin typeface="Times New Roman" pitchFamily="18" charset="0"/>
                <a:cs typeface="Times New Roman" pitchFamily="18" charset="0"/>
              </a:rPr>
              <a:t> – Marinaio (Autoritratto) 1912</a:t>
            </a:r>
            <a:endParaRPr lang="it-IT"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0" y="260648"/>
            <a:ext cx="9144000" cy="892552"/>
          </a:xfrm>
          <a:prstGeom prst="rect">
            <a:avLst/>
          </a:prstGeom>
        </p:spPr>
        <p:txBody>
          <a:bodyPr wrap="square">
            <a:spAutoFit/>
          </a:bodyPr>
          <a:lstStyle/>
          <a:p>
            <a:pPr algn="ctr"/>
            <a:r>
              <a:rPr lang="it-IT" sz="2600" b="1" dirty="0" smtClean="0">
                <a:latin typeface="Times New Roman" pitchFamily="18" charset="0"/>
                <a:cs typeface="Times New Roman" pitchFamily="18" charset="0"/>
              </a:rPr>
              <a:t>Ambienti di apprendimento “interni”:</a:t>
            </a:r>
          </a:p>
          <a:p>
            <a:pPr algn="ctr"/>
            <a:r>
              <a:rPr lang="it-IT" sz="2600" b="1" dirty="0" smtClean="0">
                <a:latin typeface="Times New Roman" pitchFamily="18" charset="0"/>
                <a:cs typeface="Times New Roman" pitchFamily="18" charset="0"/>
              </a:rPr>
              <a:t>planimetria generale dell’Istituto</a:t>
            </a:r>
            <a:endParaRPr lang="it-IT" sz="2600" b="1" dirty="0"/>
          </a:p>
        </p:txBody>
      </p:sp>
      <p:sp>
        <p:nvSpPr>
          <p:cNvPr id="3" name="Rettangolo 2"/>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4" name="Rettangolo 3"/>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
        <p:nvSpPr>
          <p:cNvPr id="5" name="Rettangolo 4"/>
          <p:cNvSpPr/>
          <p:nvPr/>
        </p:nvSpPr>
        <p:spPr>
          <a:xfrm>
            <a:off x="8460432" y="6309320"/>
            <a:ext cx="263214" cy="276999"/>
          </a:xfrm>
          <a:prstGeom prst="rect">
            <a:avLst/>
          </a:prstGeom>
        </p:spPr>
        <p:txBody>
          <a:bodyPr wrap="none">
            <a:spAutoFit/>
          </a:bodyPr>
          <a:lstStyle/>
          <a:p>
            <a:fld id="{561B9739-2A24-43D9-812D-EE269FCC58B3}" type="slidenum">
              <a:rPr lang="it-IT" sz="1200" smtClean="0"/>
              <a:pPr/>
              <a:t>13</a:t>
            </a:fld>
            <a:endParaRPr lang="it-IT"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1210146"/>
          </a:xfrm>
        </p:spPr>
        <p:txBody>
          <a:bodyPr>
            <a:normAutofit/>
          </a:bodyPr>
          <a:lstStyle/>
          <a:p>
            <a:r>
              <a:rPr lang="it-IT" sz="2600" b="1" dirty="0" smtClean="0">
                <a:latin typeface="Times New Roman" pitchFamily="18" charset="0"/>
                <a:cs typeface="Times New Roman" pitchFamily="18" charset="0"/>
              </a:rPr>
              <a:t>Ambienti di apprendimento “interni”: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gli open </a:t>
            </a:r>
            <a:r>
              <a:rPr lang="it-IT" sz="2600" b="1" dirty="0" err="1" smtClean="0">
                <a:latin typeface="Times New Roman" pitchFamily="18" charset="0"/>
                <a:cs typeface="Times New Roman" pitchFamily="18" charset="0"/>
              </a:rPr>
              <a:t>space</a:t>
            </a:r>
            <a:r>
              <a:rPr lang="it-IT" sz="2600" b="1" dirty="0" smtClean="0">
                <a:latin typeface="Times New Roman" pitchFamily="18" charset="0"/>
                <a:cs typeface="Times New Roman" pitchFamily="18" charset="0"/>
              </a:rPr>
              <a:t> in progetto</a:t>
            </a:r>
            <a:endParaRPr lang="it-IT" sz="2600" b="1" dirty="0">
              <a:latin typeface="Times New Roman" pitchFamily="18" charset="0"/>
              <a:cs typeface="Times New Roman" pitchFamily="18" charset="0"/>
            </a:endParaRPr>
          </a:p>
        </p:txBody>
      </p:sp>
      <p:pic>
        <p:nvPicPr>
          <p:cNvPr id="4" name="Segnaposto contenuto 3" descr="open space giordani 5.jpg"/>
          <p:cNvPicPr>
            <a:picLocks noGrp="1" noChangeAspect="1"/>
          </p:cNvPicPr>
          <p:nvPr>
            <p:ph idx="1"/>
          </p:nvPr>
        </p:nvPicPr>
        <p:blipFill>
          <a:blip r:embed="rId4" cstate="print"/>
          <a:stretch>
            <a:fillRect/>
          </a:stretch>
        </p:blipFill>
        <p:spPr>
          <a:xfrm>
            <a:off x="733446" y="1600200"/>
            <a:ext cx="7677108" cy="4525963"/>
          </a:xfrm>
        </p:spPr>
      </p:pic>
      <p:sp>
        <p:nvSpPr>
          <p:cNvPr id="5" name="Rettangolo 4"/>
          <p:cNvSpPr/>
          <p:nvPr/>
        </p:nvSpPr>
        <p:spPr>
          <a:xfrm>
            <a:off x="7884368" y="6381328"/>
            <a:ext cx="864096" cy="276999"/>
          </a:xfrm>
          <a:prstGeom prst="rect">
            <a:avLst/>
          </a:prstGeom>
        </p:spPr>
        <p:txBody>
          <a:bodyPr wrap="square">
            <a:spAutoFit/>
          </a:bodyPr>
          <a:lstStyle/>
          <a:p>
            <a:pPr algn="r">
              <a:defRPr/>
            </a:pPr>
            <a:fld id="{63BBE0FD-2D6A-403F-85E9-3A9E4A6B1D67}" type="slidenum">
              <a:rPr lang="it-IT" sz="1200" smtClean="0"/>
              <a:pPr algn="r">
                <a:defRPr/>
              </a:pPr>
              <a:t>14</a:t>
            </a:fld>
            <a:endParaRPr lang="it-IT" sz="1200" dirty="0"/>
          </a:p>
        </p:txBody>
      </p:sp>
      <p:sp>
        <p:nvSpPr>
          <p:cNvPr id="6" name="Rettangolo 5"/>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7" name="Rettangolo 6"/>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0" y="274638"/>
            <a:ext cx="9144000" cy="1138138"/>
          </a:xfrm>
        </p:spPr>
        <p:txBody>
          <a:bodyPr>
            <a:noAutofit/>
          </a:bodyPr>
          <a:lstStyle/>
          <a:p>
            <a:r>
              <a:rPr lang="it-IT" sz="2600" b="1" dirty="0" smtClean="0">
                <a:latin typeface="Times New Roman" pitchFamily="18" charset="0"/>
                <a:cs typeface="Times New Roman" pitchFamily="18" charset="0"/>
              </a:rPr>
              <a:t>Ambienti di apprendimento “interni”: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open </a:t>
            </a:r>
            <a:r>
              <a:rPr lang="it-IT" sz="2600" b="1" dirty="0" err="1" smtClean="0">
                <a:latin typeface="Times New Roman" pitchFamily="18" charset="0"/>
                <a:cs typeface="Times New Roman" pitchFamily="18" charset="0"/>
              </a:rPr>
              <a:t>space</a:t>
            </a:r>
            <a:r>
              <a:rPr lang="it-IT" sz="2600" b="1" dirty="0" smtClean="0">
                <a:latin typeface="Times New Roman" pitchFamily="18" charset="0"/>
                <a:cs typeface="Times New Roman" pitchFamily="18" charset="0"/>
              </a:rPr>
              <a:t> area umanistica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in 3d</a:t>
            </a:r>
            <a:endParaRPr lang="it-IT" sz="2600" dirty="0"/>
          </a:p>
        </p:txBody>
      </p:sp>
      <p:sp>
        <p:nvSpPr>
          <p:cNvPr id="5" name="Rettangolo 4"/>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
        <p:nvSpPr>
          <p:cNvPr id="6" name="Rettangolo 5"/>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0" y="274638"/>
            <a:ext cx="9144000" cy="1143000"/>
          </a:xfrm>
        </p:spPr>
        <p:txBody>
          <a:bodyPr>
            <a:noAutofit/>
          </a:bodyPr>
          <a:lstStyle/>
          <a:p>
            <a:r>
              <a:rPr lang="it-IT" sz="2600" b="1" dirty="0" smtClean="0">
                <a:latin typeface="Times New Roman" pitchFamily="18" charset="0"/>
                <a:cs typeface="Times New Roman" pitchFamily="18" charset="0"/>
              </a:rPr>
              <a:t>Ambienti di apprendimento “interni”: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open </a:t>
            </a:r>
            <a:r>
              <a:rPr lang="it-IT" sz="2600" b="1" dirty="0" err="1" smtClean="0">
                <a:latin typeface="Times New Roman" pitchFamily="18" charset="0"/>
                <a:cs typeface="Times New Roman" pitchFamily="18" charset="0"/>
              </a:rPr>
              <a:t>space</a:t>
            </a:r>
            <a:r>
              <a:rPr lang="it-IT" sz="2600" b="1" dirty="0" smtClean="0">
                <a:latin typeface="Times New Roman" pitchFamily="18" charset="0"/>
                <a:cs typeface="Times New Roman" pitchFamily="18" charset="0"/>
              </a:rPr>
              <a:t> area tecnica</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 in 3d</a:t>
            </a:r>
            <a:endParaRPr lang="it-IT" sz="2600" dirty="0"/>
          </a:p>
        </p:txBody>
      </p:sp>
      <p:sp>
        <p:nvSpPr>
          <p:cNvPr id="5" name="Rettangolo 4"/>
          <p:cNvSpPr/>
          <p:nvPr/>
        </p:nvSpPr>
        <p:spPr>
          <a:xfrm>
            <a:off x="0" y="1"/>
            <a:ext cx="9143999"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6" name="Rettangolo 5"/>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a:xfrm>
            <a:off x="0" y="332656"/>
            <a:ext cx="9144000" cy="1152128"/>
          </a:xfrm>
        </p:spPr>
        <p:txBody>
          <a:bodyPr>
            <a:normAutofit fontScale="90000"/>
          </a:bodyPr>
          <a:lstStyle/>
          <a:p>
            <a:r>
              <a:rPr lang="it-IT" sz="2600" b="1" dirty="0" smtClean="0">
                <a:latin typeface="Times New Roman" pitchFamily="18" charset="0"/>
                <a:cs typeface="Times New Roman" pitchFamily="18" charset="0"/>
              </a:rPr>
              <a:t>Ambienti di apprendimento “interni”: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open </a:t>
            </a:r>
            <a:r>
              <a:rPr lang="it-IT" sz="2600" b="1" dirty="0" err="1" smtClean="0">
                <a:latin typeface="Times New Roman" pitchFamily="18" charset="0"/>
                <a:cs typeface="Times New Roman" pitchFamily="18" charset="0"/>
              </a:rPr>
              <a:t>space</a:t>
            </a:r>
            <a:r>
              <a:rPr lang="it-IT" sz="2600" b="1" dirty="0" smtClean="0">
                <a:latin typeface="Times New Roman" pitchFamily="18" charset="0"/>
                <a:cs typeface="Times New Roman" pitchFamily="18" charset="0"/>
              </a:rPr>
              <a:t> area scientifica</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in 3d</a:t>
            </a:r>
            <a:endParaRPr lang="it-IT" sz="2600" dirty="0"/>
          </a:p>
        </p:txBody>
      </p:sp>
      <p:sp>
        <p:nvSpPr>
          <p:cNvPr id="6" name="Rettangolo 5"/>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7" name="Rettangolo 6"/>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850106"/>
          </a:xfrm>
        </p:spPr>
        <p:txBody>
          <a:bodyPr>
            <a:noAutofit/>
          </a:bodyPr>
          <a:lstStyle/>
          <a:p>
            <a:r>
              <a:rPr lang="it-IT" sz="2600" b="1" dirty="0" smtClean="0">
                <a:latin typeface="Times New Roman" pitchFamily="18" charset="0"/>
                <a:cs typeface="Times New Roman" pitchFamily="18" charset="0"/>
              </a:rPr>
              <a:t>Ambienti di apprendimento “interni”: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aula tipo con banchi a ferro di cavallo in 3d.</a:t>
            </a:r>
            <a:endParaRPr lang="it-IT" sz="2600" dirty="0"/>
          </a:p>
        </p:txBody>
      </p:sp>
      <p:sp>
        <p:nvSpPr>
          <p:cNvPr id="3" name="Rettangolo 2"/>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
        <p:nvSpPr>
          <p:cNvPr id="4" name="Rettangolo 3"/>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20"/>
          </a:xfrm>
        </p:spPr>
        <p:txBody>
          <a:bodyPr>
            <a:normAutofit/>
          </a:bodyPr>
          <a:lstStyle/>
          <a:p>
            <a:r>
              <a:rPr lang="it-IT" sz="2600" dirty="0" smtClean="0">
                <a:latin typeface="Times New Roman" pitchFamily="18" charset="0"/>
                <a:cs typeface="Times New Roman" pitchFamily="18" charset="0"/>
              </a:rPr>
              <a:t>Premessa</a:t>
            </a:r>
            <a:endParaRPr lang="it-IT" sz="2600" dirty="0">
              <a:latin typeface="Times New Roman" pitchFamily="18" charset="0"/>
              <a:cs typeface="Times New Roman" pitchFamily="18" charset="0"/>
            </a:endParaRPr>
          </a:p>
        </p:txBody>
      </p:sp>
      <p:sp>
        <p:nvSpPr>
          <p:cNvPr id="5" name="Rettangolo 4"/>
          <p:cNvSpPr/>
          <p:nvPr/>
        </p:nvSpPr>
        <p:spPr>
          <a:xfrm>
            <a:off x="179512" y="1628800"/>
            <a:ext cx="8820472" cy="4247317"/>
          </a:xfrm>
          <a:prstGeom prst="rect">
            <a:avLst/>
          </a:prstGeom>
        </p:spPr>
        <p:txBody>
          <a:bodyPr wrap="square">
            <a:spAutoFit/>
          </a:bodyPr>
          <a:lstStyle/>
          <a:p>
            <a:pPr>
              <a:tabLst>
                <a:tab pos="2244725" algn="l"/>
              </a:tabLst>
            </a:pPr>
            <a:r>
              <a:rPr lang="it-IT" dirty="0" smtClean="0">
                <a:latin typeface="Times New Roman" pitchFamily="18" charset="0"/>
                <a:cs typeface="Times New Roman" pitchFamily="18" charset="0"/>
              </a:rPr>
              <a:t>12 Novembre 2009 - 	Primo piano </a:t>
            </a:r>
            <a:r>
              <a:rPr lang="it-IT" dirty="0" smtClean="0">
                <a:latin typeface="Times New Roman" pitchFamily="18" charset="0"/>
                <a:cs typeface="Times New Roman" pitchFamily="18" charset="0"/>
              </a:rPr>
              <a:t>di diffusione </a:t>
            </a:r>
            <a:r>
              <a:rPr lang="it-IT" dirty="0" smtClean="0">
                <a:latin typeface="Times New Roman" pitchFamily="18" charset="0"/>
                <a:cs typeface="Times New Roman" pitchFamily="18" charset="0"/>
              </a:rPr>
              <a:t>lavagne </a:t>
            </a:r>
            <a:r>
              <a:rPr lang="it-IT" dirty="0" smtClean="0">
                <a:latin typeface="Times New Roman" pitchFamily="18" charset="0"/>
                <a:cs typeface="Times New Roman" pitchFamily="18" charset="0"/>
              </a:rPr>
              <a:t>interattive multimediali (</a:t>
            </a:r>
            <a:r>
              <a:rPr lang="it-IT" dirty="0" err="1" smtClean="0">
                <a:latin typeface="Times New Roman" pitchFamily="18" charset="0"/>
                <a:cs typeface="Times New Roman" pitchFamily="18" charset="0"/>
              </a:rPr>
              <a:t>Lim</a:t>
            </a:r>
            <a:r>
              <a:rPr lang="it-IT" dirty="0" smtClean="0">
                <a:latin typeface="Times New Roman" pitchFamily="18" charset="0"/>
                <a:cs typeface="Times New Roman" pitchFamily="18" charset="0"/>
              </a:rPr>
              <a:t>);</a:t>
            </a:r>
          </a:p>
          <a:p>
            <a:pPr>
              <a:tabLst>
                <a:tab pos="2244725" algn="l"/>
              </a:tabLst>
            </a:pPr>
            <a:r>
              <a:rPr lang="it-IT" dirty="0" smtClean="0">
                <a:latin typeface="Times New Roman" pitchFamily="18" charset="0"/>
                <a:cs typeface="Times New Roman" pitchFamily="18" charset="0"/>
              </a:rPr>
              <a:t>21 </a:t>
            </a:r>
            <a:r>
              <a:rPr lang="it-IT" dirty="0" smtClean="0">
                <a:latin typeface="Times New Roman" pitchFamily="18" charset="0"/>
                <a:cs typeface="Times New Roman" pitchFamily="18" charset="0"/>
              </a:rPr>
              <a:t>Luglio </a:t>
            </a:r>
            <a:r>
              <a:rPr lang="it-IT" dirty="0" smtClean="0">
                <a:latin typeface="Times New Roman" pitchFamily="18" charset="0"/>
                <a:cs typeface="Times New Roman" pitchFamily="18" charset="0"/>
              </a:rPr>
              <a:t>2010 - 	Bando </a:t>
            </a:r>
            <a:r>
              <a:rPr lang="it-IT" dirty="0" smtClean="0">
                <a:latin typeface="Times New Roman" pitchFamily="18" charset="0"/>
                <a:cs typeface="Times New Roman" pitchFamily="18" charset="0"/>
              </a:rPr>
              <a:t>per </a:t>
            </a:r>
            <a:r>
              <a:rPr lang="it-IT" dirty="0" smtClean="0">
                <a:latin typeface="Times New Roman" pitchFamily="18" charset="0"/>
                <a:cs typeface="Times New Roman" pitchFamily="18" charset="0"/>
              </a:rPr>
              <a:t>“</a:t>
            </a:r>
            <a:r>
              <a:rPr lang="it-IT" dirty="0" err="1" smtClean="0">
                <a:latin typeface="Times New Roman" pitchFamily="18" charset="0"/>
                <a:cs typeface="Times New Roman" pitchFamily="18" charset="0"/>
              </a:rPr>
              <a:t>Cl@ssi</a:t>
            </a:r>
            <a:r>
              <a:rPr lang="it-IT" dirty="0" smtClean="0">
                <a:latin typeface="Times New Roman" pitchFamily="18" charset="0"/>
                <a:cs typeface="Times New Roman" pitchFamily="18" charset="0"/>
              </a:rPr>
              <a:t> 2.0” ; (L’</a:t>
            </a:r>
            <a:r>
              <a:rPr lang="it-IT" dirty="0" err="1" smtClean="0">
                <a:latin typeface="Times New Roman" pitchFamily="18" charset="0"/>
                <a:cs typeface="Times New Roman" pitchFamily="18" charset="0"/>
              </a:rPr>
              <a:t>I.T.I.</a:t>
            </a:r>
            <a:r>
              <a:rPr lang="it-IT" dirty="0" smtClean="0">
                <a:latin typeface="Times New Roman" pitchFamily="18" charset="0"/>
                <a:cs typeface="Times New Roman" pitchFamily="18" charset="0"/>
              </a:rPr>
              <a:t> Giordani non ha presentato 	domanda).</a:t>
            </a:r>
          </a:p>
          <a:p>
            <a:pPr>
              <a:tabLst>
                <a:tab pos="2244725" algn="l"/>
              </a:tabLst>
            </a:pPr>
            <a:r>
              <a:rPr lang="it-IT" dirty="0" smtClean="0">
                <a:latin typeface="Times New Roman" pitchFamily="18" charset="0"/>
                <a:cs typeface="Times New Roman" pitchFamily="18" charset="0"/>
              </a:rPr>
              <a:t>20 Aprile 2011 - 	Bando per “Patto per </a:t>
            </a:r>
            <a:r>
              <a:rPr lang="it-IT" dirty="0" smtClean="0">
                <a:latin typeface="Times New Roman" pitchFamily="18" charset="0"/>
                <a:cs typeface="Times New Roman" pitchFamily="18" charset="0"/>
              </a:rPr>
              <a:t>la </a:t>
            </a:r>
            <a:r>
              <a:rPr lang="it-IT" dirty="0" err="1" smtClean="0">
                <a:latin typeface="Times New Roman" pitchFamily="18" charset="0"/>
                <a:cs typeface="Times New Roman" pitchFamily="18" charset="0"/>
              </a:rPr>
              <a:t>Scuol@</a:t>
            </a:r>
            <a:r>
              <a:rPr lang="it-IT"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2.0”; </a:t>
            </a:r>
          </a:p>
          <a:p>
            <a:pPr>
              <a:tabLst>
                <a:tab pos="2244725" algn="l"/>
              </a:tabLst>
            </a:pPr>
            <a:r>
              <a:rPr lang="it-IT" dirty="0" smtClean="0">
                <a:latin typeface="Times New Roman" pitchFamily="18" charset="0"/>
                <a:cs typeface="Times New Roman" pitchFamily="18" charset="0"/>
              </a:rPr>
              <a:t>28 Luglio 2011 - 	Selezione di 13 scuole 2.0 (poi portate a 15) ; tra queste l’</a:t>
            </a:r>
            <a:r>
              <a:rPr lang="it-IT" dirty="0" err="1" smtClean="0">
                <a:latin typeface="Times New Roman" pitchFamily="18" charset="0"/>
                <a:cs typeface="Times New Roman" pitchFamily="18" charset="0"/>
              </a:rPr>
              <a:t>I.T.I.</a:t>
            </a:r>
            <a:r>
              <a:rPr lang="it-IT" dirty="0" smtClean="0">
                <a:latin typeface="Times New Roman" pitchFamily="18" charset="0"/>
                <a:cs typeface="Times New Roman" pitchFamily="18" charset="0"/>
              </a:rPr>
              <a:t> - </a:t>
            </a:r>
            <a:r>
              <a:rPr lang="it-IT" dirty="0" err="1" smtClean="0">
                <a:latin typeface="Times New Roman" pitchFamily="18" charset="0"/>
                <a:cs typeface="Times New Roman" pitchFamily="18" charset="0"/>
              </a:rPr>
              <a:t>L.S.</a:t>
            </a:r>
            <a:r>
              <a:rPr lang="it-IT" dirty="0" smtClean="0">
                <a:latin typeface="Times New Roman" pitchFamily="18" charset="0"/>
                <a:cs typeface="Times New Roman" pitchFamily="18" charset="0"/>
              </a:rPr>
              <a:t> 	“Francesco Giordani” di Caserta.</a:t>
            </a:r>
          </a:p>
          <a:p>
            <a:pPr>
              <a:tabLst>
                <a:tab pos="2244725" algn="l"/>
              </a:tabLst>
            </a:pPr>
            <a:r>
              <a:rPr lang="it-IT" dirty="0" smtClean="0">
                <a:latin typeface="Times New Roman" pitchFamily="18" charset="0"/>
                <a:cs typeface="Times New Roman" pitchFamily="18" charset="0"/>
              </a:rPr>
              <a:t>Ottobre 2011-	Formazione di un gruppo di lavoro </a:t>
            </a:r>
            <a:r>
              <a:rPr lang="it-IT" dirty="0" smtClean="0">
                <a:latin typeface="Times New Roman" pitchFamily="18" charset="0"/>
                <a:cs typeface="Times New Roman" pitchFamily="18" charset="0"/>
              </a:rPr>
              <a:t>dell’</a:t>
            </a:r>
            <a:r>
              <a:rPr lang="it-IT" dirty="0" err="1" smtClean="0">
                <a:latin typeface="Times New Roman" pitchFamily="18" charset="0"/>
                <a:cs typeface="Times New Roman" pitchFamily="18" charset="0"/>
              </a:rPr>
              <a:t>I.T.I.</a:t>
            </a:r>
            <a:r>
              <a:rPr lang="it-IT" dirty="0" smtClean="0">
                <a:latin typeface="Times New Roman" pitchFamily="18" charset="0"/>
                <a:cs typeface="Times New Roman" pitchFamily="18" charset="0"/>
              </a:rPr>
              <a:t> Giordani </a:t>
            </a:r>
            <a:r>
              <a:rPr lang="it-IT" dirty="0" smtClean="0">
                <a:latin typeface="Times New Roman" pitchFamily="18" charset="0"/>
                <a:cs typeface="Times New Roman" pitchFamily="18" charset="0"/>
              </a:rPr>
              <a:t>per il “patto 	per la </a:t>
            </a:r>
            <a:r>
              <a:rPr lang="it-IT" dirty="0" err="1" smtClean="0">
                <a:latin typeface="Times New Roman" pitchFamily="18" charset="0"/>
                <a:cs typeface="Times New Roman" pitchFamily="18" charset="0"/>
              </a:rPr>
              <a:t>scuol@</a:t>
            </a:r>
            <a:r>
              <a:rPr lang="it-IT" dirty="0" smtClean="0">
                <a:latin typeface="Times New Roman" pitchFamily="18" charset="0"/>
                <a:cs typeface="Times New Roman" pitchFamily="18" charset="0"/>
              </a:rPr>
              <a:t> 2.0”.</a:t>
            </a:r>
          </a:p>
          <a:p>
            <a:pPr>
              <a:tabLst>
                <a:tab pos="2244725" algn="l"/>
              </a:tabLst>
            </a:pPr>
            <a:r>
              <a:rPr lang="it-IT" dirty="0" smtClean="0">
                <a:latin typeface="Times New Roman" pitchFamily="18" charset="0"/>
                <a:cs typeface="Times New Roman" pitchFamily="18" charset="0"/>
              </a:rPr>
              <a:t>Febbraio–Aprile 2012 -  Serie di videoconferenze tra le scuole selezionate e rappresentanti del  	</a:t>
            </a:r>
            <a:r>
              <a:rPr lang="it-IT" dirty="0" err="1" smtClean="0">
                <a:latin typeface="Times New Roman" pitchFamily="18" charset="0"/>
                <a:cs typeface="Times New Roman" pitchFamily="18" charset="0"/>
              </a:rPr>
              <a:t>M.I.U.R.</a:t>
            </a:r>
            <a:r>
              <a:rPr lang="it-IT" dirty="0" smtClean="0">
                <a:latin typeface="Times New Roman" pitchFamily="18" charset="0"/>
                <a:cs typeface="Times New Roman" pitchFamily="18" charset="0"/>
              </a:rPr>
              <a:t> (Biondi, Fedora, </a:t>
            </a:r>
            <a:r>
              <a:rPr lang="it-IT" dirty="0" err="1" smtClean="0">
                <a:latin typeface="Times New Roman" pitchFamily="18" charset="0"/>
                <a:cs typeface="Times New Roman" pitchFamily="18" charset="0"/>
              </a:rPr>
              <a:t>Schietroma</a:t>
            </a:r>
            <a:r>
              <a:rPr lang="it-IT" dirty="0" smtClean="0">
                <a:latin typeface="Times New Roman" pitchFamily="18" charset="0"/>
                <a:cs typeface="Times New Roman" pitchFamily="18" charset="0"/>
              </a:rPr>
              <a:t>)</a:t>
            </a:r>
          </a:p>
          <a:p>
            <a:pPr>
              <a:tabLst>
                <a:tab pos="2244725" algn="l"/>
              </a:tabLst>
            </a:pPr>
            <a:r>
              <a:rPr lang="it-IT" dirty="0" smtClean="0">
                <a:latin typeface="Times New Roman" pitchFamily="18" charset="0"/>
                <a:cs typeface="Times New Roman" pitchFamily="18" charset="0"/>
              </a:rPr>
              <a:t>16 Maggio 2012: 	Convegno Nazionale “Quando lo spazio insegna”</a:t>
            </a:r>
            <a:r>
              <a:rPr lang="it-IT" dirty="0" smtClean="0">
                <a:latin typeface="Times New Roman" pitchFamily="18" charset="0"/>
                <a:cs typeface="Times New Roman" pitchFamily="18" charset="0"/>
              </a:rPr>
              <a:t> </a:t>
            </a:r>
            <a:r>
              <a:rPr lang="it-IT" dirty="0" smtClean="0">
                <a:latin typeface="Times New Roman" pitchFamily="18" charset="0"/>
                <a:cs typeface="Times New Roman" pitchFamily="18" charset="0"/>
              </a:rPr>
              <a:t>.</a:t>
            </a:r>
          </a:p>
          <a:p>
            <a:pPr>
              <a:tabLst>
                <a:tab pos="2244725" algn="l"/>
              </a:tabLst>
            </a:pPr>
            <a:r>
              <a:rPr lang="it-IT" dirty="0" smtClean="0">
                <a:latin typeface="Times New Roman" pitchFamily="18" charset="0"/>
                <a:cs typeface="Times New Roman" pitchFamily="18" charset="0"/>
              </a:rPr>
              <a:t>5 Luglio 2012: 	Bando FESR su asse I </a:t>
            </a:r>
            <a:r>
              <a:rPr lang="it-IT" i="1" dirty="0" smtClean="0">
                <a:latin typeface="Times New Roman" pitchFamily="18" charset="0"/>
                <a:cs typeface="Times New Roman" pitchFamily="18" charset="0"/>
              </a:rPr>
              <a:t>“Società dell’Informazione e  </a:t>
            </a:r>
            <a:r>
              <a:rPr lang="it-IT" i="1" dirty="0" smtClean="0">
                <a:latin typeface="Times New Roman" pitchFamily="18" charset="0"/>
                <a:cs typeface="Times New Roman" pitchFamily="18" charset="0"/>
              </a:rPr>
              <a:t>della 	conoscenza”.  Scadenza 15 ottobre 2012.</a:t>
            </a:r>
            <a:r>
              <a:rPr lang="it-IT" dirty="0" smtClean="0">
                <a:latin typeface="Times New Roman" pitchFamily="18" charset="0"/>
                <a:cs typeface="Times New Roman" pitchFamily="18" charset="0"/>
              </a:rPr>
              <a:t> </a:t>
            </a:r>
          </a:p>
          <a:p>
            <a:pPr>
              <a:tabLst>
                <a:tab pos="2244725" algn="l"/>
              </a:tabLst>
            </a:pPr>
            <a:endParaRPr lang="it-IT" dirty="0" smtClean="0"/>
          </a:p>
          <a:p>
            <a:endParaRPr lang="it-IT" dirty="0"/>
          </a:p>
        </p:txBody>
      </p:sp>
      <p:sp>
        <p:nvSpPr>
          <p:cNvPr id="8" name="CasellaDiTesto 7"/>
          <p:cNvSpPr txBox="1"/>
          <p:nvPr/>
        </p:nvSpPr>
        <p:spPr>
          <a:xfrm>
            <a:off x="251520" y="836712"/>
            <a:ext cx="8568952" cy="646331"/>
          </a:xfrm>
          <a:prstGeom prst="rect">
            <a:avLst/>
          </a:prstGeom>
          <a:noFill/>
        </p:spPr>
        <p:txBody>
          <a:bodyPr wrap="square" rtlCol="0">
            <a:spAutoFit/>
          </a:bodyPr>
          <a:lstStyle/>
          <a:p>
            <a:r>
              <a:rPr lang="it-IT" dirty="0" smtClean="0">
                <a:latin typeface="Times New Roman" pitchFamily="18" charset="0"/>
                <a:cs typeface="Times New Roman" pitchFamily="18" charset="0"/>
              </a:rPr>
              <a:t>Al progetto dell’</a:t>
            </a:r>
            <a:r>
              <a:rPr lang="it-IT" dirty="0" err="1" smtClean="0">
                <a:latin typeface="Times New Roman" pitchFamily="18" charset="0"/>
                <a:cs typeface="Times New Roman" pitchFamily="18" charset="0"/>
              </a:rPr>
              <a:t>I.T.I.</a:t>
            </a:r>
            <a:r>
              <a:rPr lang="it-IT" dirty="0" smtClean="0">
                <a:latin typeface="Times New Roman" pitchFamily="18" charset="0"/>
                <a:cs typeface="Times New Roman" pitchFamily="18" charset="0"/>
              </a:rPr>
              <a:t> Giordani per il “Patto per la scuol@2.0” si è giunti al termine di un lungo processo di cui ricordiamo i principali passaggi.</a:t>
            </a:r>
            <a:endParaRPr lang="it-I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850106"/>
          </a:xfrm>
        </p:spPr>
        <p:txBody>
          <a:bodyPr>
            <a:noAutofit/>
          </a:bodyPr>
          <a:lstStyle/>
          <a:p>
            <a:r>
              <a:rPr lang="it-IT" sz="2600" b="1" dirty="0" smtClean="0">
                <a:latin typeface="Times New Roman" pitchFamily="18" charset="0"/>
                <a:cs typeface="Times New Roman" pitchFamily="18" charset="0"/>
              </a:rPr>
              <a:t>Ambienti di apprendimento “interni”: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aula tipo con banchi a ventaglio in 3d.</a:t>
            </a:r>
            <a:endParaRPr lang="it-IT" sz="2600" dirty="0"/>
          </a:p>
        </p:txBody>
      </p:sp>
      <p:sp>
        <p:nvSpPr>
          <p:cNvPr id="3" name="Rettangolo 2"/>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
        <p:nvSpPr>
          <p:cNvPr id="4" name="Rettangolo 3"/>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9458" name="Titolo 1"/>
          <p:cNvSpPr>
            <a:spLocks noGrp="1"/>
          </p:cNvSpPr>
          <p:nvPr>
            <p:ph type="title"/>
          </p:nvPr>
        </p:nvSpPr>
        <p:spPr>
          <a:xfrm>
            <a:off x="0" y="332656"/>
            <a:ext cx="9144000" cy="936104"/>
          </a:xfrm>
        </p:spPr>
        <p:txBody>
          <a:bodyPr>
            <a:noAutofit/>
          </a:bodyPr>
          <a:lstStyle/>
          <a:p>
            <a:pPr eaLnBrk="1" hangingPunct="1"/>
            <a:r>
              <a:rPr lang="it-IT" sz="2600" b="1" dirty="0" smtClean="0">
                <a:latin typeface="Times New Roman" pitchFamily="18" charset="0"/>
                <a:cs typeface="Times New Roman" pitchFamily="18" charset="0"/>
              </a:rPr>
              <a:t>Gli ambienti di apprendimento “esterni”: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la classe virtuale</a:t>
            </a:r>
          </a:p>
        </p:txBody>
      </p:sp>
      <p:sp>
        <p:nvSpPr>
          <p:cNvPr id="5" name="Segnaposto piè di pagina 4"/>
          <p:cNvSpPr>
            <a:spLocks noGrp="1"/>
          </p:cNvSpPr>
          <p:nvPr>
            <p:ph type="ftr" sz="quarter" idx="11"/>
          </p:nvPr>
        </p:nvSpPr>
        <p:spPr>
          <a:xfrm>
            <a:off x="0" y="6492875"/>
            <a:ext cx="9144000" cy="365125"/>
          </a:xfrm>
        </p:spPr>
        <p:txBody>
          <a:bodyPr/>
          <a:lstStyle/>
          <a:p>
            <a:pPr>
              <a:defRPr/>
            </a:pPr>
            <a:r>
              <a:rPr lang="it-IT" sz="1000" dirty="0" smtClean="0">
                <a:solidFill>
                  <a:schemeClr val="tx1"/>
                </a:solidFill>
                <a:latin typeface="Times New Roman" pitchFamily="18" charset="0"/>
                <a:cs typeface="Times New Roman" pitchFamily="18" charset="0"/>
              </a:rPr>
              <a:t>Settembre 2012</a:t>
            </a:r>
            <a:endParaRPr lang="it-IT" sz="1000" dirty="0">
              <a:solidFill>
                <a:schemeClr val="tx1"/>
              </a:solidFill>
              <a:latin typeface="Times New Roman" pitchFamily="18" charset="0"/>
              <a:cs typeface="Times New Roman" pitchFamily="18" charset="0"/>
            </a:endParaRPr>
          </a:p>
        </p:txBody>
      </p:sp>
      <p:sp>
        <p:nvSpPr>
          <p:cNvPr id="8" name="Segnaposto numero diapositiva 7"/>
          <p:cNvSpPr>
            <a:spLocks noGrp="1"/>
          </p:cNvSpPr>
          <p:nvPr>
            <p:ph type="sldNum" sz="quarter" idx="12"/>
          </p:nvPr>
        </p:nvSpPr>
        <p:spPr/>
        <p:txBody>
          <a:bodyPr/>
          <a:lstStyle/>
          <a:p>
            <a:pPr>
              <a:defRPr/>
            </a:pPr>
            <a:fld id="{561B9739-2A24-43D9-812D-EE269FCC58B3}" type="slidenum">
              <a:rPr lang="it-IT">
                <a:solidFill>
                  <a:schemeClr val="tx1"/>
                </a:solidFill>
              </a:rPr>
              <a:pPr>
                <a:defRPr/>
              </a:pPr>
              <a:t>21</a:t>
            </a:fld>
            <a:endParaRPr lang="it-IT" dirty="0">
              <a:solidFill>
                <a:schemeClr val="tx1"/>
              </a:solidFill>
            </a:endParaRPr>
          </a:p>
        </p:txBody>
      </p:sp>
      <p:sp>
        <p:nvSpPr>
          <p:cNvPr id="7" name="Rettangolo 6"/>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12" name="Rettangolo arrotondato 11"/>
          <p:cNvSpPr/>
          <p:nvPr/>
        </p:nvSpPr>
        <p:spPr>
          <a:xfrm>
            <a:off x="755576" y="3933056"/>
            <a:ext cx="5256584" cy="223224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457200" indent="-419100" fontAlgn="auto">
              <a:spcBef>
                <a:spcPts val="0"/>
              </a:spcBef>
              <a:spcAft>
                <a:spcPts val="0"/>
              </a:spcAft>
              <a:buClr>
                <a:schemeClr val="dk2"/>
              </a:buClr>
              <a:buSzPct val="166666"/>
              <a:defRPr/>
            </a:pPr>
            <a:r>
              <a:rPr lang="it-IT" sz="2200" b="1" dirty="0" smtClean="0">
                <a:latin typeface="Times New Roman" pitchFamily="18" charset="0"/>
                <a:cs typeface="Times New Roman" pitchFamily="18" charset="0"/>
              </a:rPr>
              <a:t>Social Network:</a:t>
            </a:r>
          </a:p>
          <a:p>
            <a:pPr marL="450850" indent="-277813" fontAlgn="auto">
              <a:spcBef>
                <a:spcPts val="0"/>
              </a:spcBef>
              <a:spcAft>
                <a:spcPts val="0"/>
              </a:spcAft>
              <a:buClr>
                <a:schemeClr val="dk2"/>
              </a:buClr>
              <a:buSzPct val="100000"/>
              <a:buFont typeface="Arial" pitchFamily="34" charset="0"/>
              <a:buChar char="•"/>
              <a:defRPr/>
            </a:pPr>
            <a:r>
              <a:rPr lang="it-IT" sz="2200" dirty="0" smtClean="0">
                <a:latin typeface="Times New Roman" pitchFamily="18" charset="0"/>
                <a:cs typeface="Times New Roman" pitchFamily="18" charset="0"/>
              </a:rPr>
              <a:t>il gruppo classe, specificando </a:t>
            </a:r>
          </a:p>
          <a:p>
            <a:pPr marL="450850" indent="-277813" fontAlgn="auto">
              <a:spcBef>
                <a:spcPts val="0"/>
              </a:spcBef>
              <a:spcAft>
                <a:spcPts val="0"/>
              </a:spcAft>
              <a:buClr>
                <a:schemeClr val="dk2"/>
              </a:buClr>
              <a:buSzPct val="100000"/>
              <a:defRPr/>
            </a:pPr>
            <a:r>
              <a:rPr lang="it-IT" sz="2200" dirty="0" smtClean="0">
                <a:latin typeface="Times New Roman" pitchFamily="18" charset="0"/>
                <a:cs typeface="Times New Roman" pitchFamily="18" charset="0"/>
              </a:rPr>
              <a:t>    un elenco di interessi, entra in contatto con altri studenti;</a:t>
            </a:r>
          </a:p>
          <a:p>
            <a:pPr marL="450850" indent="-277813" fontAlgn="auto">
              <a:spcBef>
                <a:spcPts val="0"/>
              </a:spcBef>
              <a:spcAft>
                <a:spcPts val="0"/>
              </a:spcAft>
              <a:buClr>
                <a:schemeClr val="dk2"/>
              </a:buClr>
              <a:buSzPct val="100000"/>
              <a:buFont typeface="Arial" pitchFamily="34" charset="0"/>
              <a:buChar char="•"/>
              <a:defRPr/>
            </a:pPr>
            <a:r>
              <a:rPr lang="it-IT" sz="2200" dirty="0" smtClean="0">
                <a:latin typeface="Times New Roman" pitchFamily="18" charset="0"/>
                <a:cs typeface="Times New Roman" pitchFamily="18" charset="0"/>
              </a:rPr>
              <a:t>il gruppo condivide foto, filmati e scambia documenti.</a:t>
            </a:r>
            <a:endParaRPr lang="it-IT" sz="2200" dirty="0">
              <a:latin typeface="Times New Roman" pitchFamily="18" charset="0"/>
              <a:cs typeface="Times New Roman" pitchFamily="18" charset="0"/>
            </a:endParaRPr>
          </a:p>
        </p:txBody>
      </p:sp>
      <p:pic>
        <p:nvPicPr>
          <p:cNvPr id="13" name="Immagine 12" descr="person-at-computer-collaboration-tools_id380635_size480.jpg"/>
          <p:cNvPicPr>
            <a:picLocks noChangeAspect="1"/>
          </p:cNvPicPr>
          <p:nvPr/>
        </p:nvPicPr>
        <p:blipFill>
          <a:blip r:embed="rId4" cstate="print"/>
          <a:stretch>
            <a:fillRect/>
          </a:stretch>
        </p:blipFill>
        <p:spPr>
          <a:xfrm>
            <a:off x="5868144" y="3068960"/>
            <a:ext cx="2088232" cy="3132348"/>
          </a:xfrm>
          <a:prstGeom prst="rect">
            <a:avLst/>
          </a:prstGeom>
        </p:spPr>
      </p:pic>
      <p:sp>
        <p:nvSpPr>
          <p:cNvPr id="10" name="Rettangolo arrotondato 9"/>
          <p:cNvSpPr/>
          <p:nvPr/>
        </p:nvSpPr>
        <p:spPr>
          <a:xfrm>
            <a:off x="755576" y="1340768"/>
            <a:ext cx="7632848" cy="24482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defRPr/>
            </a:pPr>
            <a:r>
              <a:rPr lang="it-IT" sz="2200" b="1" dirty="0" smtClean="0">
                <a:latin typeface="Times New Roman" pitchFamily="18" charset="0"/>
                <a:cs typeface="Times New Roman" pitchFamily="18" charset="0"/>
              </a:rPr>
              <a:t>Piattaforma e-learning:</a:t>
            </a:r>
          </a:p>
          <a:p>
            <a:pPr marL="450850" indent="-277813">
              <a:buFont typeface="Arial" pitchFamily="34" charset="0"/>
              <a:buChar char="•"/>
              <a:defRPr/>
            </a:pPr>
            <a:r>
              <a:rPr lang="it-IT" sz="2200" dirty="0" smtClean="0">
                <a:latin typeface="Times New Roman" pitchFamily="18" charset="0"/>
                <a:cs typeface="Times New Roman" pitchFamily="18" charset="0"/>
              </a:rPr>
              <a:t>l'attività di studio viene monitorata e gli alunni condividono le loro produzioni, </a:t>
            </a:r>
          </a:p>
          <a:p>
            <a:pPr marL="450850" indent="-277813">
              <a:buFont typeface="Arial" pitchFamily="34" charset="0"/>
              <a:buChar char="•"/>
              <a:defRPr/>
            </a:pPr>
            <a:r>
              <a:rPr lang="it-IT" sz="2200" dirty="0" smtClean="0">
                <a:latin typeface="Times New Roman" pitchFamily="18" charset="0"/>
                <a:cs typeface="Times New Roman" pitchFamily="18" charset="0"/>
              </a:rPr>
              <a:t>gli alunni intervengono in forum di discussione o in attività di recupero, dialogando in chat con docenti e studenti,</a:t>
            </a:r>
          </a:p>
          <a:p>
            <a:pPr marL="450850" indent="-277813">
              <a:buFont typeface="Arial" pitchFamily="34" charset="0"/>
              <a:buChar char="•"/>
              <a:defRPr/>
            </a:pPr>
            <a:r>
              <a:rPr lang="it-IT" sz="2200" dirty="0" smtClean="0">
                <a:latin typeface="Times New Roman" pitchFamily="18" charset="0"/>
                <a:cs typeface="Times New Roman" pitchFamily="18" charset="0"/>
              </a:rPr>
              <a:t>i materiali didattici sono archiviati e possono essere riutilizzati.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0" y="291425"/>
            <a:ext cx="9144000" cy="892552"/>
          </a:xfrm>
          <a:prstGeom prst="rect">
            <a:avLst/>
          </a:prstGeom>
          <a:noFill/>
          <a:ln w="9525">
            <a:noFill/>
            <a:miter lim="800000"/>
            <a:headEnd/>
            <a:tailEnd/>
          </a:ln>
        </p:spPr>
        <p:txBody>
          <a:bodyPr anchor="ctr">
            <a:spAutoFit/>
          </a:bodyPr>
          <a:lstStyle/>
          <a:p>
            <a:pPr algn="ctr"/>
            <a:r>
              <a:rPr lang="it-IT" sz="2600" b="1" dirty="0" smtClean="0">
                <a:latin typeface="Times New Roman" pitchFamily="18" charset="0"/>
                <a:cs typeface="Times New Roman" pitchFamily="18" charset="0"/>
              </a:rPr>
              <a:t>Struttura sociale: </a:t>
            </a:r>
            <a:endParaRPr lang="it-IT" sz="2600" b="1" dirty="0">
              <a:latin typeface="Times New Roman" pitchFamily="18" charset="0"/>
              <a:cs typeface="Times New Roman" pitchFamily="18" charset="0"/>
            </a:endParaRPr>
          </a:p>
          <a:p>
            <a:pPr algn="ctr"/>
            <a:r>
              <a:rPr lang="it-IT" sz="2600" b="1" dirty="0" smtClean="0">
                <a:latin typeface="Times New Roman" pitchFamily="18" charset="0"/>
                <a:cs typeface="Times New Roman" pitchFamily="18" charset="0"/>
              </a:rPr>
              <a:t>Dipartimenti disciplinari</a:t>
            </a:r>
            <a:endParaRPr lang="it-IT" sz="2600" b="1" dirty="0">
              <a:latin typeface="Times New Roman" pitchFamily="18" charset="0"/>
              <a:cs typeface="Times New Roman" pitchFamily="18" charset="0"/>
            </a:endParaRPr>
          </a:p>
        </p:txBody>
      </p:sp>
      <p:sp>
        <p:nvSpPr>
          <p:cNvPr id="7" name="Segnaposto piè di pagina 6"/>
          <p:cNvSpPr>
            <a:spLocks noGrp="1"/>
          </p:cNvSpPr>
          <p:nvPr>
            <p:ph type="ftr" sz="quarter" idx="11"/>
          </p:nvPr>
        </p:nvSpPr>
        <p:spPr/>
        <p:txBody>
          <a:bodyPr/>
          <a:lstStyle/>
          <a:p>
            <a:pPr>
              <a:defRPr/>
            </a:pPr>
            <a:r>
              <a:rPr lang="it-IT" dirty="0" smtClean="0">
                <a:solidFill>
                  <a:schemeClr val="tx1"/>
                </a:solidFill>
                <a:latin typeface="Times New Roman" pitchFamily="18" charset="0"/>
                <a:cs typeface="Times New Roman" pitchFamily="18" charset="0"/>
              </a:rPr>
              <a:t>Settembre 2012</a:t>
            </a:r>
            <a:endParaRPr lang="it-IT" dirty="0">
              <a:solidFill>
                <a:schemeClr val="tx1"/>
              </a:solidFill>
              <a:latin typeface="Times New Roman" pitchFamily="18" charset="0"/>
              <a:cs typeface="Times New Roman" pitchFamily="18" charset="0"/>
            </a:endParaRPr>
          </a:p>
        </p:txBody>
      </p:sp>
      <p:sp>
        <p:nvSpPr>
          <p:cNvPr id="8" name="Segnaposto numero diapositiva 7"/>
          <p:cNvSpPr>
            <a:spLocks noGrp="1"/>
          </p:cNvSpPr>
          <p:nvPr>
            <p:ph type="sldNum" sz="quarter" idx="12"/>
          </p:nvPr>
        </p:nvSpPr>
        <p:spPr/>
        <p:txBody>
          <a:bodyPr/>
          <a:lstStyle/>
          <a:p>
            <a:pPr>
              <a:defRPr/>
            </a:pPr>
            <a:fld id="{152CC96B-6128-47E5-AEF3-FED582D77889}" type="slidenum">
              <a:rPr lang="it-IT"/>
              <a:pPr>
                <a:defRPr/>
              </a:pPr>
              <a:t>23</a:t>
            </a:fld>
            <a:endParaRPr lang="it-IT"/>
          </a:p>
        </p:txBody>
      </p:sp>
      <p:sp>
        <p:nvSpPr>
          <p:cNvPr id="9" name="Rettangolo 8"/>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11" name="Rettangolo arrotondato 10"/>
          <p:cNvSpPr/>
          <p:nvPr/>
        </p:nvSpPr>
        <p:spPr>
          <a:xfrm>
            <a:off x="323528" y="4077072"/>
            <a:ext cx="8424936" cy="201622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defRPr/>
            </a:pPr>
            <a:r>
              <a:rPr lang="it-IT" sz="2200" dirty="0" smtClean="0">
                <a:solidFill>
                  <a:prstClr val="black"/>
                </a:solidFill>
                <a:latin typeface="Times New Roman" pitchFamily="18" charset="0"/>
                <a:cs typeface="Times New Roman" pitchFamily="18" charset="0"/>
              </a:rPr>
              <a:t>I dipartimenti, articolazione del Collegio </a:t>
            </a:r>
          </a:p>
          <a:p>
            <a:pPr fontAlgn="auto">
              <a:spcBef>
                <a:spcPts val="0"/>
              </a:spcBef>
              <a:spcAft>
                <a:spcPts val="0"/>
              </a:spcAft>
              <a:defRPr/>
            </a:pPr>
            <a:r>
              <a:rPr lang="it-IT" sz="2200" dirty="0" smtClean="0">
                <a:solidFill>
                  <a:prstClr val="black"/>
                </a:solidFill>
                <a:latin typeface="Times New Roman" pitchFamily="18" charset="0"/>
                <a:cs typeface="Times New Roman" pitchFamily="18" charset="0"/>
              </a:rPr>
              <a:t>Docenti, si strutturano per aree disciplinari:</a:t>
            </a:r>
          </a:p>
          <a:p>
            <a:pPr marL="187325" indent="-93663" fontAlgn="auto">
              <a:spcBef>
                <a:spcPts val="0"/>
              </a:spcBef>
              <a:spcAft>
                <a:spcPts val="0"/>
              </a:spcAft>
              <a:buFont typeface="Arial" pitchFamily="34" charset="0"/>
              <a:buChar char="•"/>
              <a:defRPr/>
            </a:pPr>
            <a:r>
              <a:rPr lang="it-IT" sz="2200" dirty="0" smtClean="0">
                <a:solidFill>
                  <a:prstClr val="black"/>
                </a:solidFill>
                <a:latin typeface="Times New Roman" pitchFamily="18" charset="0"/>
                <a:cs typeface="Times New Roman" pitchFamily="18" charset="0"/>
              </a:rPr>
              <a:t>area umanistica (Filosofia, Italiano, Inglese, Religione, Storia, etc.)</a:t>
            </a:r>
          </a:p>
          <a:p>
            <a:pPr marL="187325" indent="-93663" fontAlgn="auto">
              <a:spcBef>
                <a:spcPts val="0"/>
              </a:spcBef>
              <a:spcAft>
                <a:spcPts val="0"/>
              </a:spcAft>
              <a:buFont typeface="Arial" pitchFamily="34" charset="0"/>
              <a:buChar char="•"/>
              <a:defRPr/>
            </a:pPr>
            <a:r>
              <a:rPr lang="it-IT" sz="2200" dirty="0" smtClean="0">
                <a:solidFill>
                  <a:prstClr val="black"/>
                </a:solidFill>
                <a:latin typeface="Times New Roman" pitchFamily="18" charset="0"/>
                <a:cs typeface="Times New Roman" pitchFamily="18" charset="0"/>
              </a:rPr>
              <a:t>area scientifica (Matematica, Scienze, Biologia, Fisica, Chimica, etc.)</a:t>
            </a:r>
          </a:p>
          <a:p>
            <a:pPr marL="187325" indent="-93663" fontAlgn="auto">
              <a:spcBef>
                <a:spcPts val="0"/>
              </a:spcBef>
              <a:spcAft>
                <a:spcPts val="0"/>
              </a:spcAft>
              <a:buFont typeface="Arial" pitchFamily="34" charset="0"/>
              <a:buChar char="•"/>
              <a:defRPr/>
            </a:pPr>
            <a:r>
              <a:rPr lang="it-IT" sz="2200" dirty="0" smtClean="0">
                <a:solidFill>
                  <a:prstClr val="black"/>
                </a:solidFill>
                <a:latin typeface="Times New Roman" pitchFamily="18" charset="0"/>
                <a:cs typeface="Times New Roman" pitchFamily="18" charset="0"/>
              </a:rPr>
              <a:t>area tecnica (Aerotecnica, Elettronica, Meccanica, Tecnologia, etc.)</a:t>
            </a:r>
            <a:endParaRPr lang="it-IT" sz="2200" dirty="0"/>
          </a:p>
        </p:txBody>
      </p:sp>
      <p:sp>
        <p:nvSpPr>
          <p:cNvPr id="12" name="Rettangolo arrotondato 11"/>
          <p:cNvSpPr/>
          <p:nvPr/>
        </p:nvSpPr>
        <p:spPr>
          <a:xfrm>
            <a:off x="323528" y="1196752"/>
            <a:ext cx="8424936" cy="26642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defRPr/>
            </a:pPr>
            <a:r>
              <a:rPr lang="it-IT" sz="2200" dirty="0" smtClean="0">
                <a:solidFill>
                  <a:prstClr val="black"/>
                </a:solidFill>
                <a:latin typeface="Times New Roman" pitchFamily="18" charset="0"/>
                <a:cs typeface="Times New Roman" pitchFamily="18" charset="0"/>
              </a:rPr>
              <a:t>I dipartimenti, con la progettazione curricolare, raccolgono  la sfida dell’autonomia, calibrando i percorsi formativi sui bisogni reali degli alunni, bisogni non solo espliciti  ma soprattutto impliciti,derivanti da:</a:t>
            </a:r>
          </a:p>
          <a:p>
            <a:pPr marL="447675" indent="-260350" algn="just" fontAlgn="auto">
              <a:spcBef>
                <a:spcPts val="0"/>
              </a:spcBef>
              <a:spcAft>
                <a:spcPts val="0"/>
              </a:spcAft>
              <a:buFont typeface="Arial" charset="0"/>
              <a:buChar char="•"/>
              <a:defRPr/>
            </a:pPr>
            <a:r>
              <a:rPr lang="it-IT" sz="2200" dirty="0" smtClean="0">
                <a:solidFill>
                  <a:prstClr val="black"/>
                </a:solidFill>
                <a:latin typeface="Times New Roman" pitchFamily="18" charset="0"/>
                <a:cs typeface="Times New Roman" pitchFamily="18" charset="0"/>
              </a:rPr>
              <a:t>tensione per la complessità sociale,</a:t>
            </a:r>
          </a:p>
          <a:p>
            <a:pPr marL="447675" indent="-260350" algn="just" fontAlgn="auto">
              <a:spcBef>
                <a:spcPts val="0"/>
              </a:spcBef>
              <a:spcAft>
                <a:spcPts val="0"/>
              </a:spcAft>
              <a:buFont typeface="Arial" charset="0"/>
              <a:buChar char="•"/>
              <a:defRPr/>
            </a:pPr>
            <a:r>
              <a:rPr lang="it-IT" sz="2200" dirty="0" smtClean="0">
                <a:solidFill>
                  <a:prstClr val="black"/>
                </a:solidFill>
                <a:latin typeface="Times New Roman" pitchFamily="18" charset="0"/>
                <a:cs typeface="Times New Roman" pitchFamily="18" charset="0"/>
              </a:rPr>
              <a:t>incertezza del futuro,</a:t>
            </a:r>
          </a:p>
          <a:p>
            <a:pPr marL="447675" indent="-260350" algn="just" fontAlgn="auto">
              <a:spcBef>
                <a:spcPts val="0"/>
              </a:spcBef>
              <a:spcAft>
                <a:spcPts val="0"/>
              </a:spcAft>
              <a:buFont typeface="Arial" charset="0"/>
              <a:buChar char="•"/>
              <a:defRPr/>
            </a:pPr>
            <a:r>
              <a:rPr lang="it-IT" sz="2200" dirty="0" smtClean="0">
                <a:solidFill>
                  <a:prstClr val="black"/>
                </a:solidFill>
                <a:latin typeface="Times New Roman" pitchFamily="18" charset="0"/>
                <a:cs typeface="Times New Roman" pitchFamily="18" charset="0"/>
              </a:rPr>
              <a:t>difficoltà nell’affrontare con successo </a:t>
            </a:r>
          </a:p>
          <a:p>
            <a:pPr marL="447675" indent="-260350" algn="just" fontAlgn="auto">
              <a:spcBef>
                <a:spcPts val="0"/>
              </a:spcBef>
              <a:spcAft>
                <a:spcPts val="0"/>
              </a:spcAft>
              <a:defRPr/>
            </a:pPr>
            <a:r>
              <a:rPr lang="it-IT" sz="2200" dirty="0" smtClean="0">
                <a:solidFill>
                  <a:prstClr val="black"/>
                </a:solidFill>
                <a:latin typeface="Times New Roman" pitchFamily="18" charset="0"/>
                <a:cs typeface="Times New Roman" pitchFamily="18" charset="0"/>
              </a:rPr>
              <a:t>     il mercato del lavoro.</a:t>
            </a:r>
            <a:endParaRPr lang="it-IT" sz="2200" b="1" dirty="0">
              <a:solidFill>
                <a:prstClr val="white"/>
              </a:solidFill>
              <a:effectLst>
                <a:outerShdw blurRad="38100" dist="38100" dir="2700000" algn="tl">
                  <a:srgbClr val="000000"/>
                </a:outerShdw>
              </a:effectLst>
              <a:latin typeface="Arial" charset="0"/>
            </a:endParaRPr>
          </a:p>
        </p:txBody>
      </p:sp>
      <p:pic>
        <p:nvPicPr>
          <p:cNvPr id="12292" name="Picture 4" descr="http://cdn6.fotosearch.com/bthumb/IMZ/IMZ290/sps0338.jpg"/>
          <p:cNvPicPr>
            <a:picLocks noChangeAspect="1" noChangeArrowheads="1"/>
          </p:cNvPicPr>
          <p:nvPr/>
        </p:nvPicPr>
        <p:blipFill>
          <a:blip r:embed="rId4" cstate="print"/>
          <a:stretch>
            <a:fillRect/>
          </a:stretch>
        </p:blipFill>
        <p:spPr bwMode="auto">
          <a:xfrm>
            <a:off x="5917996" y="2420888"/>
            <a:ext cx="3013258" cy="2304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9144000" cy="1008112"/>
          </a:xfrm>
        </p:spPr>
        <p:txBody>
          <a:bodyPr>
            <a:noAutofit/>
          </a:bodyPr>
          <a:lstStyle/>
          <a:p>
            <a:r>
              <a:rPr lang="it-IT" sz="2600" b="1" dirty="0" smtClean="0">
                <a:latin typeface="Times New Roman" pitchFamily="18" charset="0"/>
                <a:cs typeface="Times New Roman" pitchFamily="18" charset="0"/>
              </a:rPr>
              <a:t>Struttura “sociale”:</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Consigli di classe e nuove figure di riferimento</a:t>
            </a:r>
            <a:endParaRPr lang="it-IT" sz="2600" dirty="0">
              <a:latin typeface="Times New Roman" pitchFamily="18" charset="0"/>
              <a:cs typeface="Times New Roman" pitchFamily="18" charset="0"/>
            </a:endParaRPr>
          </a:p>
        </p:txBody>
      </p:sp>
      <p:sp>
        <p:nvSpPr>
          <p:cNvPr id="4" name="Segnaposto piè di pagina 3"/>
          <p:cNvSpPr>
            <a:spLocks noGrp="1"/>
          </p:cNvSpPr>
          <p:nvPr>
            <p:ph type="ftr" sz="quarter" idx="11"/>
          </p:nvPr>
        </p:nvSpPr>
        <p:spPr>
          <a:xfrm>
            <a:off x="0" y="6492875"/>
            <a:ext cx="9144000" cy="365125"/>
          </a:xfrm>
        </p:spPr>
        <p:txBody>
          <a:bodyPr/>
          <a:lstStyle/>
          <a:p>
            <a:pPr>
              <a:defRPr/>
            </a:pPr>
            <a:r>
              <a:rPr lang="it-IT" sz="1000" dirty="0" smtClean="0">
                <a:solidFill>
                  <a:schemeClr val="tx1"/>
                </a:solidFill>
                <a:latin typeface="Times New Roman" pitchFamily="18" charset="0"/>
                <a:cs typeface="Times New Roman" pitchFamily="18" charset="0"/>
              </a:rPr>
              <a:t>Settembre 2012</a:t>
            </a:r>
          </a:p>
        </p:txBody>
      </p:sp>
      <p:sp>
        <p:nvSpPr>
          <p:cNvPr id="5" name="Segnaposto numero diapositiva 4"/>
          <p:cNvSpPr>
            <a:spLocks noGrp="1"/>
          </p:cNvSpPr>
          <p:nvPr>
            <p:ph type="sldNum" sz="quarter" idx="12"/>
          </p:nvPr>
        </p:nvSpPr>
        <p:spPr/>
        <p:txBody>
          <a:bodyPr/>
          <a:lstStyle/>
          <a:p>
            <a:pPr>
              <a:defRPr/>
            </a:pPr>
            <a:fld id="{63BBE0FD-2D6A-403F-85E9-3A9E4A6B1D67}" type="slidenum">
              <a:rPr lang="it-IT" smtClean="0">
                <a:solidFill>
                  <a:schemeClr val="tx1"/>
                </a:solidFill>
              </a:rPr>
              <a:pPr>
                <a:defRPr/>
              </a:pPr>
              <a:t>24</a:t>
            </a:fld>
            <a:endParaRPr lang="it-IT" dirty="0">
              <a:solidFill>
                <a:schemeClr val="tx1"/>
              </a:solidFill>
            </a:endParaRPr>
          </a:p>
        </p:txBody>
      </p:sp>
      <p:sp>
        <p:nvSpPr>
          <p:cNvPr id="9" name="Rettangolo 8"/>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7" name="Rettangolo arrotondato 6"/>
          <p:cNvSpPr/>
          <p:nvPr/>
        </p:nvSpPr>
        <p:spPr>
          <a:xfrm>
            <a:off x="251520" y="1268760"/>
            <a:ext cx="8712968" cy="50405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indent="274638">
              <a:lnSpc>
                <a:spcPct val="120000"/>
              </a:lnSpc>
            </a:pPr>
            <a:r>
              <a:rPr lang="it-IT" sz="2200" dirty="0" smtClean="0">
                <a:latin typeface="Times New Roman" pitchFamily="18" charset="0"/>
                <a:cs typeface="Times New Roman" pitchFamily="18" charset="0"/>
              </a:rPr>
              <a:t>Motore dell’innovazione è il Consiglio di </a:t>
            </a:r>
          </a:p>
          <a:p>
            <a:pPr>
              <a:lnSpc>
                <a:spcPct val="120000"/>
              </a:lnSpc>
            </a:pPr>
            <a:r>
              <a:rPr lang="it-IT" sz="2200" dirty="0" smtClean="0">
                <a:latin typeface="Times New Roman" pitchFamily="18" charset="0"/>
                <a:cs typeface="Times New Roman" pitchFamily="18" charset="0"/>
              </a:rPr>
              <a:t>classe.  All’interno del C.d.C. la Classe 2.0 </a:t>
            </a:r>
          </a:p>
          <a:p>
            <a:pPr>
              <a:lnSpc>
                <a:spcPct val="120000"/>
              </a:lnSpc>
            </a:pPr>
            <a:r>
              <a:rPr lang="it-IT" sz="2200" dirty="0" smtClean="0">
                <a:latin typeface="Times New Roman" pitchFamily="18" charset="0"/>
                <a:cs typeface="Times New Roman" pitchFamily="18" charset="0"/>
              </a:rPr>
              <a:t>avrà tre figure di riferimento:</a:t>
            </a:r>
          </a:p>
          <a:p>
            <a:pPr>
              <a:lnSpc>
                <a:spcPct val="120000"/>
              </a:lnSpc>
            </a:pPr>
            <a:r>
              <a:rPr lang="it-IT" sz="2200" b="1" dirty="0" smtClean="0">
                <a:latin typeface="Times New Roman" pitchFamily="18" charset="0"/>
                <a:cs typeface="Times New Roman" pitchFamily="18" charset="0"/>
              </a:rPr>
              <a:t>Il Coordinatore</a:t>
            </a:r>
            <a:r>
              <a:rPr lang="it-IT" sz="2200" dirty="0" smtClean="0">
                <a:latin typeface="Times New Roman" pitchFamily="18" charset="0"/>
                <a:cs typeface="Times New Roman" pitchFamily="18" charset="0"/>
              </a:rPr>
              <a:t>, punto di riferimento per i </a:t>
            </a:r>
          </a:p>
          <a:p>
            <a:pPr>
              <a:lnSpc>
                <a:spcPct val="120000"/>
              </a:lnSpc>
            </a:pPr>
            <a:r>
              <a:rPr lang="it-IT" sz="2200" dirty="0" smtClean="0">
                <a:latin typeface="Times New Roman" pitchFamily="18" charset="0"/>
                <a:cs typeface="Times New Roman" pitchFamily="18" charset="0"/>
              </a:rPr>
              <a:t>problemi che sorgono all’interno della classe e per le azioni formative programmate e da porre in essere;</a:t>
            </a:r>
            <a:r>
              <a:rPr lang="it-IT" sz="2200" b="1" dirty="0" smtClean="0">
                <a:latin typeface="Times New Roman" pitchFamily="18" charset="0"/>
                <a:cs typeface="Times New Roman" pitchFamily="18" charset="0"/>
              </a:rPr>
              <a:t> </a:t>
            </a:r>
          </a:p>
          <a:p>
            <a:pPr>
              <a:lnSpc>
                <a:spcPct val="120000"/>
              </a:lnSpc>
            </a:pPr>
            <a:r>
              <a:rPr lang="it-IT" sz="2200" b="1" dirty="0" smtClean="0">
                <a:latin typeface="Times New Roman" pitchFamily="18" charset="0"/>
                <a:cs typeface="Times New Roman" pitchFamily="18" charset="0"/>
              </a:rPr>
              <a:t>Il Coach </a:t>
            </a:r>
            <a:r>
              <a:rPr lang="it-IT" sz="2200" dirty="0" smtClean="0">
                <a:latin typeface="Times New Roman" pitchFamily="18" charset="0"/>
                <a:cs typeface="Times New Roman" pitchFamily="18" charset="0"/>
              </a:rPr>
              <a:t>con la funzione di integrare le attività </a:t>
            </a:r>
            <a:r>
              <a:rPr lang="it-IT" sz="2200" dirty="0" err="1" smtClean="0">
                <a:latin typeface="Times New Roman" pitchFamily="18" charset="0"/>
                <a:cs typeface="Times New Roman" pitchFamily="18" charset="0"/>
              </a:rPr>
              <a:t>didattico-educative</a:t>
            </a:r>
            <a:r>
              <a:rPr lang="it-IT" sz="2200" dirty="0" smtClean="0">
                <a:latin typeface="Times New Roman" pitchFamily="18" charset="0"/>
                <a:cs typeface="Times New Roman" pitchFamily="18" charset="0"/>
              </a:rPr>
              <a:t> con le nuove tecnologie, come metodologia di supporto all’ insegna-mento e metodo di studio e di apprendimento per gli allievi;</a:t>
            </a:r>
          </a:p>
          <a:p>
            <a:pPr>
              <a:lnSpc>
                <a:spcPct val="120000"/>
              </a:lnSpc>
            </a:pPr>
            <a:r>
              <a:rPr lang="it-IT" sz="2200" b="1" dirty="0" smtClean="0">
                <a:latin typeface="Times New Roman" pitchFamily="18" charset="0"/>
                <a:cs typeface="Times New Roman" pitchFamily="18" charset="0"/>
              </a:rPr>
              <a:t>Il </a:t>
            </a:r>
            <a:r>
              <a:rPr lang="it-IT" sz="2200" b="1" dirty="0" err="1" smtClean="0">
                <a:latin typeface="Times New Roman" pitchFamily="18" charset="0"/>
                <a:cs typeface="Times New Roman" pitchFamily="18" charset="0"/>
              </a:rPr>
              <a:t>Tracker</a:t>
            </a:r>
            <a:r>
              <a:rPr lang="it-IT" sz="2200" b="1" dirty="0" smtClean="0">
                <a:latin typeface="Times New Roman" pitchFamily="18" charset="0"/>
                <a:cs typeface="Times New Roman" pitchFamily="18" charset="0"/>
              </a:rPr>
              <a:t> </a:t>
            </a:r>
            <a:r>
              <a:rPr lang="it-IT" sz="2200" dirty="0" smtClean="0">
                <a:latin typeface="Times New Roman" pitchFamily="18" charset="0"/>
                <a:cs typeface="Times New Roman" pitchFamily="18" charset="0"/>
              </a:rPr>
              <a:t>(</a:t>
            </a:r>
            <a:r>
              <a:rPr lang="it-IT" sz="2200" dirty="0" err="1" smtClean="0">
                <a:latin typeface="Times New Roman" pitchFamily="18" charset="0"/>
                <a:cs typeface="Times New Roman" pitchFamily="18" charset="0"/>
              </a:rPr>
              <a:t>Time</a:t>
            </a:r>
            <a:r>
              <a:rPr lang="it-IT" sz="2200" dirty="0" smtClean="0">
                <a:latin typeface="Times New Roman" pitchFamily="18" charset="0"/>
                <a:cs typeface="Times New Roman" pitchFamily="18" charset="0"/>
              </a:rPr>
              <a:t> </a:t>
            </a:r>
            <a:r>
              <a:rPr lang="it-IT" sz="2200" dirty="0" err="1" smtClean="0">
                <a:latin typeface="Times New Roman" pitchFamily="18" charset="0"/>
                <a:cs typeface="Times New Roman" pitchFamily="18" charset="0"/>
              </a:rPr>
              <a:t>Tracker</a:t>
            </a:r>
            <a:r>
              <a:rPr lang="it-IT" sz="2200" dirty="0" smtClean="0">
                <a:latin typeface="Times New Roman" pitchFamily="18" charset="0"/>
                <a:cs typeface="Times New Roman" pitchFamily="18" charset="0"/>
              </a:rPr>
              <a:t>) che raccoglie, dai docenti, le informazioni sullo stato di avanzamento dei progetti e genera report per i Consigli di classe e i Dipartimenti.</a:t>
            </a:r>
            <a:endParaRPr lang="it-IT" sz="800" dirty="0">
              <a:latin typeface="Times New Roman" pitchFamily="18" charset="0"/>
              <a:cs typeface="Times New Roman" pitchFamily="18" charset="0"/>
            </a:endParaRPr>
          </a:p>
        </p:txBody>
      </p:sp>
      <p:pic>
        <p:nvPicPr>
          <p:cNvPr id="8" name="Immagine 7" descr="professori.jpg"/>
          <p:cNvPicPr>
            <a:picLocks noChangeAspect="1"/>
          </p:cNvPicPr>
          <p:nvPr/>
        </p:nvPicPr>
        <p:blipFill>
          <a:blip r:embed="rId4" cstate="print"/>
          <a:stretch>
            <a:fillRect/>
          </a:stretch>
        </p:blipFill>
        <p:spPr>
          <a:xfrm>
            <a:off x="6030679" y="1231200"/>
            <a:ext cx="2988000" cy="165862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Immagine 5" descr="copertina caf.jpg"/>
          <p:cNvPicPr>
            <a:picLocks noChangeAspect="1"/>
          </p:cNvPicPr>
          <p:nvPr/>
        </p:nvPicPr>
        <p:blipFill>
          <a:blip r:embed="rId4" cstate="print"/>
          <a:stretch>
            <a:fillRect/>
          </a:stretch>
        </p:blipFill>
        <p:spPr>
          <a:xfrm>
            <a:off x="323528" y="1484784"/>
            <a:ext cx="2268121" cy="2924944"/>
          </a:xfrm>
          <a:prstGeom prst="rect">
            <a:avLst/>
          </a:prstGeom>
          <a:effectLst>
            <a:outerShdw blurRad="50800" dist="38100" dir="5400000" algn="t" rotWithShape="0">
              <a:prstClr val="black">
                <a:alpha val="40000"/>
              </a:prstClr>
            </a:outerShdw>
            <a:softEdge rad="31750"/>
          </a:effectLst>
        </p:spPr>
      </p:pic>
      <p:sp>
        <p:nvSpPr>
          <p:cNvPr id="13" name="Rettangolo arrotondato 12"/>
          <p:cNvSpPr/>
          <p:nvPr/>
        </p:nvSpPr>
        <p:spPr>
          <a:xfrm>
            <a:off x="2195736" y="1124744"/>
            <a:ext cx="6732240" cy="18722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it-IT" sz="2200" dirty="0" smtClean="0">
                <a:latin typeface="Times New Roman" pitchFamily="18" charset="0"/>
                <a:ea typeface="Times New Roman" pitchFamily="18" charset="0"/>
                <a:cs typeface="Times New Roman" pitchFamily="18" charset="0"/>
              </a:rPr>
              <a:t>Il </a:t>
            </a:r>
            <a:r>
              <a:rPr lang="it-IT" sz="2200" dirty="0" smtClean="0">
                <a:solidFill>
                  <a:schemeClr val="tx1"/>
                </a:solidFill>
                <a:latin typeface="Times New Roman" pitchFamily="18" charset="0"/>
                <a:ea typeface="Times New Roman" pitchFamily="18" charset="0"/>
                <a:cs typeface="Times New Roman" pitchFamily="18" charset="0"/>
              </a:rPr>
              <a:t>progetto </a:t>
            </a:r>
            <a:r>
              <a:rPr lang="it-IT" sz="2200" dirty="0" smtClean="0">
                <a:solidFill>
                  <a:schemeClr val="tx1"/>
                </a:solidFill>
                <a:latin typeface="Times New Roman" pitchFamily="18" charset="0"/>
                <a:cs typeface="Times New Roman" pitchFamily="18" charset="0"/>
              </a:rPr>
              <a:t>di </a:t>
            </a:r>
            <a:r>
              <a:rPr lang="it-IT" sz="2200" dirty="0" err="1" smtClean="0">
                <a:solidFill>
                  <a:srgbClr val="000000"/>
                </a:solidFill>
                <a:latin typeface="Times New Roman" pitchFamily="18" charset="0"/>
                <a:ea typeface="Times New Roman" pitchFamily="18" charset="0"/>
                <a:cs typeface="Times New Roman" pitchFamily="18" charset="0"/>
              </a:rPr>
              <a:t>scuol@</a:t>
            </a:r>
            <a:r>
              <a:rPr lang="it-IT" sz="2200" dirty="0" smtClean="0">
                <a:solidFill>
                  <a:srgbClr val="000000"/>
                </a:solidFill>
                <a:latin typeface="Times New Roman" pitchFamily="18" charset="0"/>
                <a:ea typeface="Times New Roman" pitchFamily="18" charset="0"/>
                <a:cs typeface="Times New Roman" pitchFamily="18" charset="0"/>
              </a:rPr>
              <a:t> 2.0 </a:t>
            </a:r>
            <a:r>
              <a:rPr lang="it-IT" sz="2200" dirty="0" smtClean="0">
                <a:solidFill>
                  <a:schemeClr val="tx1"/>
                </a:solidFill>
                <a:latin typeface="Times New Roman" pitchFamily="18" charset="0"/>
                <a:ea typeface="Times New Roman" pitchFamily="18" charset="0"/>
                <a:cs typeface="Times New Roman" pitchFamily="18" charset="0"/>
              </a:rPr>
              <a:t>sarà ciclicamente </a:t>
            </a:r>
            <a:r>
              <a:rPr lang="it-IT" sz="2200" dirty="0" err="1" smtClean="0">
                <a:latin typeface="Times New Roman" pitchFamily="18" charset="0"/>
                <a:ea typeface="Times New Roman" pitchFamily="18" charset="0"/>
                <a:cs typeface="Times New Roman" pitchFamily="18" charset="0"/>
              </a:rPr>
              <a:t>autovalutato</a:t>
            </a:r>
            <a:r>
              <a:rPr lang="it-IT" sz="2200" dirty="0" smtClean="0">
                <a:latin typeface="Times New Roman" pitchFamily="18" charset="0"/>
                <a:ea typeface="Times New Roman" pitchFamily="18" charset="0"/>
                <a:cs typeface="Times New Roman" pitchFamily="18" charset="0"/>
              </a:rPr>
              <a:t>  con gli strumenti del </a:t>
            </a:r>
            <a:r>
              <a:rPr lang="it-IT" sz="2200" b="1" dirty="0" smtClean="0">
                <a:solidFill>
                  <a:srgbClr val="000000"/>
                </a:solidFill>
                <a:latin typeface="Times New Roman" pitchFamily="18" charset="0"/>
                <a:ea typeface="Calibri" pitchFamily="34" charset="0"/>
                <a:cs typeface="Times New Roman" pitchFamily="18" charset="0"/>
              </a:rPr>
              <a:t>CAF and </a:t>
            </a:r>
            <a:r>
              <a:rPr lang="it-IT" sz="2200" b="1" dirty="0" err="1" smtClean="0">
                <a:solidFill>
                  <a:srgbClr val="000000"/>
                </a:solidFill>
                <a:latin typeface="Times New Roman" pitchFamily="18" charset="0"/>
                <a:ea typeface="Calibri" pitchFamily="34" charset="0"/>
                <a:cs typeface="Times New Roman" pitchFamily="18" charset="0"/>
              </a:rPr>
              <a:t>Education</a:t>
            </a:r>
            <a:r>
              <a:rPr lang="it-IT" sz="2200" b="1" dirty="0" smtClean="0">
                <a:solidFill>
                  <a:srgbClr val="000000"/>
                </a:solidFill>
                <a:latin typeface="Times New Roman" pitchFamily="18" charset="0"/>
                <a:ea typeface="Calibri" pitchFamily="34" charset="0"/>
                <a:cs typeface="Times New Roman" pitchFamily="18" charset="0"/>
              </a:rPr>
              <a:t> </a:t>
            </a:r>
            <a:r>
              <a:rPr lang="it-IT" sz="2200" dirty="0" smtClean="0">
                <a:solidFill>
                  <a:srgbClr val="000000"/>
                </a:solidFill>
                <a:latin typeface="Times New Roman" pitchFamily="18" charset="0"/>
                <a:ea typeface="Calibri" pitchFamily="34" charset="0"/>
                <a:cs typeface="Times New Roman" pitchFamily="18" charset="0"/>
              </a:rPr>
              <a:t>(Common </a:t>
            </a:r>
            <a:r>
              <a:rPr lang="it-IT" sz="2200" dirty="0" err="1" smtClean="0">
                <a:solidFill>
                  <a:srgbClr val="000000"/>
                </a:solidFill>
                <a:latin typeface="Times New Roman" pitchFamily="18" charset="0"/>
                <a:ea typeface="Calibri" pitchFamily="34" charset="0"/>
                <a:cs typeface="Times New Roman" pitchFamily="18" charset="0"/>
              </a:rPr>
              <a:t>Assessment</a:t>
            </a:r>
            <a:r>
              <a:rPr lang="it-IT" sz="2200" dirty="0" smtClean="0">
                <a:solidFill>
                  <a:srgbClr val="000000"/>
                </a:solidFill>
                <a:latin typeface="Times New Roman" pitchFamily="18" charset="0"/>
                <a:ea typeface="Calibri" pitchFamily="34" charset="0"/>
                <a:cs typeface="Times New Roman" pitchFamily="18" charset="0"/>
              </a:rPr>
              <a:t> </a:t>
            </a:r>
            <a:r>
              <a:rPr lang="it-IT" sz="2200" dirty="0" err="1" smtClean="0">
                <a:solidFill>
                  <a:srgbClr val="000000"/>
                </a:solidFill>
                <a:latin typeface="Times New Roman" pitchFamily="18" charset="0"/>
                <a:ea typeface="Calibri" pitchFamily="34" charset="0"/>
                <a:cs typeface="Times New Roman" pitchFamily="18" charset="0"/>
              </a:rPr>
              <a:t>Framework</a:t>
            </a:r>
            <a:r>
              <a:rPr lang="it-IT" sz="2200" dirty="0" smtClean="0">
                <a:solidFill>
                  <a:srgbClr val="000000"/>
                </a:solidFill>
                <a:latin typeface="Times New Roman" pitchFamily="18" charset="0"/>
                <a:ea typeface="Calibri" pitchFamily="34" charset="0"/>
                <a:cs typeface="Times New Roman" pitchFamily="18" charset="0"/>
              </a:rPr>
              <a:t>)</a:t>
            </a:r>
            <a:r>
              <a:rPr lang="it-IT" sz="2200" b="1" dirty="0" smtClean="0">
                <a:solidFill>
                  <a:srgbClr val="000000"/>
                </a:solidFill>
                <a:latin typeface="Times New Roman" pitchFamily="18" charset="0"/>
                <a:ea typeface="Calibri" pitchFamily="34" charset="0"/>
                <a:cs typeface="Times New Roman" pitchFamily="18" charset="0"/>
              </a:rPr>
              <a:t> </a:t>
            </a:r>
            <a:r>
              <a:rPr lang="it-IT" sz="2200" dirty="0" smtClean="0">
                <a:solidFill>
                  <a:srgbClr val="000000"/>
                </a:solidFill>
                <a:latin typeface="Times New Roman" pitchFamily="18" charset="0"/>
                <a:ea typeface="Calibri" pitchFamily="34" charset="0"/>
                <a:cs typeface="Times New Roman" pitchFamily="18" charset="0"/>
              </a:rPr>
              <a:t>ovvero della</a:t>
            </a:r>
            <a:r>
              <a:rPr lang="it-IT" sz="2200" i="1" dirty="0" smtClean="0">
                <a:solidFill>
                  <a:srgbClr val="000000"/>
                </a:solidFill>
                <a:latin typeface="Times New Roman" pitchFamily="18" charset="0"/>
                <a:ea typeface="Calibri" pitchFamily="34" charset="0"/>
                <a:cs typeface="Times New Roman" pitchFamily="18" charset="0"/>
              </a:rPr>
              <a:t> </a:t>
            </a:r>
            <a:r>
              <a:rPr lang="it-IT" sz="2200" dirty="0" smtClean="0">
                <a:solidFill>
                  <a:srgbClr val="000000"/>
                </a:solidFill>
                <a:latin typeface="Times New Roman" pitchFamily="18" charset="0"/>
                <a:ea typeface="Calibri" pitchFamily="34" charset="0"/>
                <a:cs typeface="Times New Roman" pitchFamily="18" charset="0"/>
              </a:rPr>
              <a:t> Griglia Comune di Autovalutazione nella versione definita nel 2010, a livello europeo, per i sistemi educativi. </a:t>
            </a:r>
            <a:endParaRPr lang="it-IT" sz="2200" dirty="0" smtClean="0">
              <a:latin typeface="Times New Roman" pitchFamily="18" charset="0"/>
              <a:cs typeface="Times New Roman" pitchFamily="18" charset="0"/>
            </a:endParaRPr>
          </a:p>
        </p:txBody>
      </p:sp>
      <p:sp>
        <p:nvSpPr>
          <p:cNvPr id="2" name="Titolo 1"/>
          <p:cNvSpPr>
            <a:spLocks noGrp="1"/>
          </p:cNvSpPr>
          <p:nvPr>
            <p:ph type="title"/>
          </p:nvPr>
        </p:nvSpPr>
        <p:spPr>
          <a:xfrm>
            <a:off x="0" y="404664"/>
            <a:ext cx="9144000" cy="576064"/>
          </a:xfrm>
        </p:spPr>
        <p:txBody>
          <a:bodyPr>
            <a:normAutofit fontScale="90000"/>
          </a:bodyPr>
          <a:lstStyle/>
          <a:p>
            <a:r>
              <a:rPr lang="it-IT" sz="2600" b="1" dirty="0" smtClean="0">
                <a:latin typeface="Times New Roman" pitchFamily="18" charset="0"/>
                <a:cs typeface="Times New Roman" pitchFamily="18" charset="0"/>
              </a:rPr>
              <a:t>Feedback e revisione:</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il modello CAF</a:t>
            </a:r>
            <a:endParaRPr lang="it-IT" sz="2600" b="1" dirty="0"/>
          </a:p>
        </p:txBody>
      </p:sp>
      <p:sp>
        <p:nvSpPr>
          <p:cNvPr id="4" name="Rettangolo 3"/>
          <p:cNvSpPr/>
          <p:nvPr/>
        </p:nvSpPr>
        <p:spPr>
          <a:xfrm>
            <a:off x="0" y="0"/>
            <a:ext cx="9144000" cy="246221"/>
          </a:xfrm>
          <a:prstGeom prst="rect">
            <a:avLst/>
          </a:prstGeom>
        </p:spPr>
        <p:txBody>
          <a:bodyPr wrap="square">
            <a:spAutoFit/>
          </a:bodyPr>
          <a:lstStyle/>
          <a:p>
            <a:pPr algn="ctr"/>
            <a:r>
              <a:rPr lang="it-IT" sz="1000" dirty="0" err="1" smtClean="0">
                <a:latin typeface="Times New Roman" pitchFamily="18" charset="0"/>
                <a:cs typeface="Times New Roman" pitchFamily="18" charset="0"/>
              </a:rPr>
              <a:t>I.T.I.</a:t>
            </a:r>
            <a:r>
              <a:rPr lang="it-IT" sz="1000" dirty="0" smtClean="0">
                <a:latin typeface="Times New Roman" pitchFamily="18" charset="0"/>
                <a:cs typeface="Times New Roman" pitchFamily="18" charset="0"/>
              </a:rPr>
              <a:t> – </a:t>
            </a:r>
            <a:r>
              <a:rPr lang="it-IT" sz="1000" dirty="0" err="1" smtClean="0">
                <a:latin typeface="Times New Roman" pitchFamily="18" charset="0"/>
                <a:cs typeface="Times New Roman" pitchFamily="18" charset="0"/>
              </a:rPr>
              <a:t>L.S.</a:t>
            </a:r>
            <a:r>
              <a:rPr lang="it-IT" sz="1000" dirty="0" smtClean="0">
                <a:latin typeface="Times New Roman" pitchFamily="18" charset="0"/>
                <a:cs typeface="Times New Roman" pitchFamily="18" charset="0"/>
              </a:rPr>
              <a:t>  “Francesco Giordani”  CASERTA </a:t>
            </a:r>
            <a:endParaRPr lang="it-IT" sz="1000" dirty="0"/>
          </a:p>
        </p:txBody>
      </p:sp>
      <p:sp>
        <p:nvSpPr>
          <p:cNvPr id="8" name="Rettangolo 7"/>
          <p:cNvSpPr/>
          <p:nvPr/>
        </p:nvSpPr>
        <p:spPr>
          <a:xfrm>
            <a:off x="8460432" y="6309320"/>
            <a:ext cx="683568" cy="276999"/>
          </a:xfrm>
          <a:prstGeom prst="rect">
            <a:avLst/>
          </a:prstGeom>
        </p:spPr>
        <p:txBody>
          <a:bodyPr wrap="square">
            <a:spAutoFit/>
          </a:bodyPr>
          <a:lstStyle/>
          <a:p>
            <a:fld id="{63BBE0FD-2D6A-403F-85E9-3A9E4A6B1D67}" type="slidenum">
              <a:rPr lang="it-IT" sz="1200" smtClean="0"/>
              <a:pPr/>
              <a:t>25</a:t>
            </a:fld>
            <a:endParaRPr lang="it-IT" sz="1200" dirty="0"/>
          </a:p>
        </p:txBody>
      </p:sp>
      <p:pic>
        <p:nvPicPr>
          <p:cNvPr id="7" name="Immagine 6" descr="modello caf 9 fattori.jpg"/>
          <p:cNvPicPr>
            <a:picLocks noChangeAspect="1"/>
          </p:cNvPicPr>
          <p:nvPr/>
        </p:nvPicPr>
        <p:blipFill>
          <a:blip r:embed="rId5" cstate="print"/>
          <a:stretch>
            <a:fillRect/>
          </a:stretch>
        </p:blipFill>
        <p:spPr>
          <a:xfrm>
            <a:off x="3563888" y="2924944"/>
            <a:ext cx="2448272" cy="1840128"/>
          </a:xfrm>
          <a:prstGeom prst="rect">
            <a:avLst/>
          </a:prstGeom>
          <a:effectLst>
            <a:outerShdw blurRad="50800" dist="38100" dir="5400000" algn="t" rotWithShape="0">
              <a:prstClr val="black">
                <a:alpha val="40000"/>
              </a:prstClr>
            </a:outerShdw>
            <a:softEdge rad="31750"/>
          </a:effectLst>
        </p:spPr>
      </p:pic>
      <p:sp>
        <p:nvSpPr>
          <p:cNvPr id="12" name="Rettangolo 11"/>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
        <p:nvSpPr>
          <p:cNvPr id="14" name="Rettangolo arrotondato 13"/>
          <p:cNvSpPr/>
          <p:nvPr/>
        </p:nvSpPr>
        <p:spPr>
          <a:xfrm>
            <a:off x="611560" y="4725144"/>
            <a:ext cx="820891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it-IT" sz="2200" dirty="0" smtClean="0">
                <a:solidFill>
                  <a:schemeClr val="tx1"/>
                </a:solidFill>
                <a:latin typeface="Times New Roman" pitchFamily="18" charset="0"/>
                <a:cs typeface="Times New Roman" pitchFamily="18" charset="0"/>
              </a:rPr>
              <a:t>L’autovalutazione con il modello </a:t>
            </a:r>
            <a:r>
              <a:rPr lang="it-IT" sz="2200" b="1" dirty="0" smtClean="0">
                <a:solidFill>
                  <a:schemeClr val="tx1"/>
                </a:solidFill>
                <a:latin typeface="Times New Roman" pitchFamily="18" charset="0"/>
                <a:cs typeface="Times New Roman" pitchFamily="18" charset="0"/>
              </a:rPr>
              <a:t>CAF</a:t>
            </a:r>
            <a:r>
              <a:rPr lang="it-IT" sz="2200" dirty="0" smtClean="0">
                <a:solidFill>
                  <a:schemeClr val="tx1"/>
                </a:solidFill>
                <a:latin typeface="Times New Roman" pitchFamily="18" charset="0"/>
                <a:cs typeface="Times New Roman" pitchFamily="18" charset="0"/>
              </a:rPr>
              <a:t> consentirà il monitoraggio del progetto di </a:t>
            </a:r>
            <a:r>
              <a:rPr lang="it-IT" sz="2200" dirty="0" err="1" smtClean="0">
                <a:solidFill>
                  <a:srgbClr val="000000"/>
                </a:solidFill>
                <a:latin typeface="Times New Roman" pitchFamily="18" charset="0"/>
                <a:ea typeface="Times New Roman" pitchFamily="18" charset="0"/>
                <a:cs typeface="Times New Roman" pitchFamily="18" charset="0"/>
              </a:rPr>
              <a:t>scuol@</a:t>
            </a:r>
            <a:r>
              <a:rPr lang="it-IT" sz="2200" dirty="0" smtClean="0">
                <a:solidFill>
                  <a:srgbClr val="000000"/>
                </a:solidFill>
                <a:latin typeface="Times New Roman" pitchFamily="18" charset="0"/>
                <a:ea typeface="Times New Roman" pitchFamily="18" charset="0"/>
                <a:cs typeface="Times New Roman" pitchFamily="18" charset="0"/>
              </a:rPr>
              <a:t> 2.0 </a:t>
            </a:r>
            <a:r>
              <a:rPr lang="it-IT" sz="2200" dirty="0" smtClean="0">
                <a:solidFill>
                  <a:schemeClr val="tx1"/>
                </a:solidFill>
                <a:latin typeface="Times New Roman" pitchFamily="18" charset="0"/>
                <a:cs typeface="Times New Roman" pitchFamily="18" charset="0"/>
              </a:rPr>
              <a:t>fornendo strumenti di conoscenza e modelli decisionali per progredire nella direzione del miglioramento continuo.</a:t>
            </a:r>
            <a:endParaRPr lang="it-IT" sz="2200" dirty="0">
              <a:solidFill>
                <a:schemeClr val="tx1"/>
              </a:solidFill>
              <a:latin typeface="Times New Roman" pitchFamily="18" charset="0"/>
              <a:cs typeface="Times New Roman" pitchFamily="18" charset="0"/>
            </a:endParaRPr>
          </a:p>
        </p:txBody>
      </p:sp>
      <p:pic>
        <p:nvPicPr>
          <p:cNvPr id="5" name="Segnaposto contenuto 4" descr="ciclo di deming.jpg"/>
          <p:cNvPicPr>
            <a:picLocks noGrp="1" noChangeAspect="1"/>
          </p:cNvPicPr>
          <p:nvPr>
            <p:ph idx="1"/>
          </p:nvPr>
        </p:nvPicPr>
        <p:blipFill>
          <a:blip r:embed="rId6" cstate="print"/>
          <a:stretch>
            <a:fillRect/>
          </a:stretch>
        </p:blipFill>
        <p:spPr>
          <a:xfrm>
            <a:off x="6876256" y="3068960"/>
            <a:ext cx="1872208" cy="1872208"/>
          </a:xfrm>
          <a:effectLst>
            <a:outerShdw blurRad="50800" dist="38100" dir="5400000" algn="t" rotWithShape="0">
              <a:prstClr val="black">
                <a:alpha val="40000"/>
              </a:prstClr>
            </a:outerShdw>
            <a:softEdge rad="3175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64704"/>
          </a:xfrm>
        </p:spPr>
        <p:txBody>
          <a:bodyPr>
            <a:normAutofit/>
          </a:bodyPr>
          <a:lstStyle/>
          <a:p>
            <a:r>
              <a:rPr lang="it-IT" sz="2600" dirty="0" smtClean="0">
                <a:latin typeface="Times New Roman" pitchFamily="18" charset="0"/>
                <a:cs typeface="Times New Roman" pitchFamily="18" charset="0"/>
              </a:rPr>
              <a:t>Convegno del 16 maggio 2012</a:t>
            </a:r>
            <a:endParaRPr lang="it-IT" sz="2600" dirty="0">
              <a:latin typeface="Times New Roman" pitchFamily="18" charset="0"/>
              <a:cs typeface="Times New Roman" pitchFamily="18" charset="0"/>
            </a:endParaRPr>
          </a:p>
        </p:txBody>
      </p:sp>
      <p:pic>
        <p:nvPicPr>
          <p:cNvPr id="1026" name="Picture 2" descr="C:\Users\utente\Documents\LotApps\Free PDF to JPG Converter\Analisi_Danimarca\Analisi_Danimarca-1.jpg"/>
          <p:cNvPicPr>
            <a:picLocks noGrp="1" noChangeAspect="1" noChangeArrowheads="1"/>
          </p:cNvPicPr>
          <p:nvPr>
            <p:ph idx="1"/>
          </p:nvPr>
        </p:nvPicPr>
        <p:blipFill>
          <a:blip r:embed="rId2" cstate="print"/>
          <a:srcRect/>
          <a:stretch>
            <a:fillRect/>
          </a:stretch>
        </p:blipFill>
        <p:spPr bwMode="auto">
          <a:xfrm>
            <a:off x="6804248" y="980729"/>
            <a:ext cx="1934445" cy="2736304"/>
          </a:xfrm>
          <a:prstGeom prst="rect">
            <a:avLst/>
          </a:prstGeom>
          <a:noFill/>
        </p:spPr>
      </p:pic>
      <p:pic>
        <p:nvPicPr>
          <p:cNvPr id="1027" name="Picture 3" descr="C:\Users\utente\Documents\LotApps\Free PDF to JPG Converter\Analisi_Olanda\Analisi_Olanda-1.jpg"/>
          <p:cNvPicPr>
            <a:picLocks noChangeAspect="1" noChangeArrowheads="1"/>
          </p:cNvPicPr>
          <p:nvPr/>
        </p:nvPicPr>
        <p:blipFill>
          <a:blip r:embed="rId3" cstate="print"/>
          <a:srcRect/>
          <a:stretch>
            <a:fillRect/>
          </a:stretch>
        </p:blipFill>
        <p:spPr bwMode="auto">
          <a:xfrm>
            <a:off x="4644008" y="3861048"/>
            <a:ext cx="1934446" cy="2736304"/>
          </a:xfrm>
          <a:prstGeom prst="rect">
            <a:avLst/>
          </a:prstGeom>
          <a:noFill/>
        </p:spPr>
      </p:pic>
      <p:pic>
        <p:nvPicPr>
          <p:cNvPr id="1028" name="Picture 4" descr="C:\Users\utente\Documents\LotApps\Free PDF to JPG Converter\Analisi_Svezia\Analisi_Svezia-1.jpg"/>
          <p:cNvPicPr>
            <a:picLocks noChangeAspect="1" noChangeArrowheads="1"/>
          </p:cNvPicPr>
          <p:nvPr/>
        </p:nvPicPr>
        <p:blipFill>
          <a:blip r:embed="rId4" cstate="print"/>
          <a:srcRect/>
          <a:stretch>
            <a:fillRect/>
          </a:stretch>
        </p:blipFill>
        <p:spPr bwMode="auto">
          <a:xfrm>
            <a:off x="6804248" y="3861048"/>
            <a:ext cx="1934229" cy="2736000"/>
          </a:xfrm>
          <a:prstGeom prst="rect">
            <a:avLst/>
          </a:prstGeom>
          <a:noFill/>
        </p:spPr>
      </p:pic>
      <p:pic>
        <p:nvPicPr>
          <p:cNvPr id="1030" name="Picture 6"/>
          <p:cNvPicPr>
            <a:picLocks noChangeAspect="1" noChangeArrowheads="1"/>
          </p:cNvPicPr>
          <p:nvPr/>
        </p:nvPicPr>
        <p:blipFill>
          <a:blip r:embed="rId5" cstate="print"/>
          <a:srcRect/>
          <a:stretch>
            <a:fillRect/>
          </a:stretch>
        </p:blipFill>
        <p:spPr bwMode="auto">
          <a:xfrm>
            <a:off x="395536" y="980728"/>
            <a:ext cx="4045370" cy="5568427"/>
          </a:xfrm>
          <a:prstGeom prst="rect">
            <a:avLst/>
          </a:prstGeom>
          <a:noFill/>
          <a:ln w="9525">
            <a:noFill/>
            <a:miter lim="800000"/>
            <a:headEnd/>
            <a:tailEnd/>
          </a:ln>
          <a:effectLst/>
        </p:spPr>
      </p:pic>
      <p:pic>
        <p:nvPicPr>
          <p:cNvPr id="1031" name="Picture 7" descr="C:\Users\utente\Documents\LotApps\Free PDF to JPG Converter\Spazio_Insegna_locandina\Spazio_Insegna_locandina-1.jpg"/>
          <p:cNvPicPr>
            <a:picLocks noChangeAspect="1" noChangeArrowheads="1"/>
          </p:cNvPicPr>
          <p:nvPr/>
        </p:nvPicPr>
        <p:blipFill>
          <a:blip r:embed="rId6" cstate="print"/>
          <a:srcRect/>
          <a:stretch>
            <a:fillRect/>
          </a:stretch>
        </p:blipFill>
        <p:spPr bwMode="auto">
          <a:xfrm>
            <a:off x="4572000" y="908720"/>
            <a:ext cx="2036031" cy="2880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94122"/>
          </a:xfrm>
        </p:spPr>
        <p:txBody>
          <a:bodyPr>
            <a:normAutofit/>
          </a:bodyPr>
          <a:lstStyle/>
          <a:p>
            <a:r>
              <a:rPr lang="it-IT" sz="2600" b="1" dirty="0" smtClean="0">
                <a:latin typeface="Times New Roman" pitchFamily="18" charset="0"/>
                <a:cs typeface="Times New Roman" pitchFamily="18" charset="0"/>
              </a:rPr>
              <a:t>Sintesi delle conclusioni del ministro Profumo </a:t>
            </a:r>
            <a:br>
              <a:rPr lang="it-IT" sz="2600" b="1" dirty="0" smtClean="0">
                <a:latin typeface="Times New Roman" pitchFamily="18" charset="0"/>
                <a:cs typeface="Times New Roman" pitchFamily="18" charset="0"/>
              </a:rPr>
            </a:br>
            <a:r>
              <a:rPr lang="it-IT" sz="2600" b="1" dirty="0" smtClean="0">
                <a:latin typeface="Times New Roman" pitchFamily="18" charset="0"/>
                <a:cs typeface="Times New Roman" pitchFamily="18" charset="0"/>
              </a:rPr>
              <a:t>al convegno del 16-5-2012 “Quando lo spazio insegna”</a:t>
            </a:r>
            <a:endParaRPr lang="it-IT" sz="2600" dirty="0">
              <a:latin typeface="Times New Roman" pitchFamily="18" charset="0"/>
              <a:cs typeface="Times New Roman" pitchFamily="18" charset="0"/>
            </a:endParaRPr>
          </a:p>
        </p:txBody>
      </p:sp>
      <p:sp>
        <p:nvSpPr>
          <p:cNvPr id="3" name="Segnaposto contenuto 2"/>
          <p:cNvSpPr>
            <a:spLocks noGrp="1"/>
          </p:cNvSpPr>
          <p:nvPr>
            <p:ph idx="1"/>
          </p:nvPr>
        </p:nvSpPr>
        <p:spPr>
          <a:xfrm>
            <a:off x="251520" y="1124744"/>
            <a:ext cx="8568952" cy="5256584"/>
          </a:xfrm>
        </p:spPr>
        <p:txBody>
          <a:bodyPr>
            <a:noAutofit/>
          </a:bodyPr>
          <a:lstStyle/>
          <a:p>
            <a:pPr marL="0" indent="0">
              <a:spcBef>
                <a:spcPts val="0"/>
              </a:spcBef>
              <a:buNone/>
            </a:pPr>
            <a:r>
              <a:rPr lang="it-IT" sz="1600" dirty="0" smtClean="0">
                <a:latin typeface="Times New Roman" pitchFamily="18" charset="0"/>
                <a:cs typeface="Times New Roman" pitchFamily="18" charset="0"/>
              </a:rPr>
              <a:t>1) La scuola va intesa come </a:t>
            </a:r>
            <a:r>
              <a:rPr lang="it-IT" sz="1600" b="1" dirty="0" smtClean="0">
                <a:latin typeface="Times New Roman" pitchFamily="18" charset="0"/>
                <a:cs typeface="Times New Roman" pitchFamily="18" charset="0"/>
              </a:rPr>
              <a:t>guscio aperto verso l'esterno</a:t>
            </a:r>
            <a:r>
              <a:rPr lang="it-IT" sz="1600" dirty="0" smtClean="0">
                <a:latin typeface="Times New Roman" pitchFamily="18" charset="0"/>
                <a:cs typeface="Times New Roman" pitchFamily="18" charset="0"/>
              </a:rPr>
              <a:t>, saldamente integrato con il contesto territoriale; </a:t>
            </a:r>
          </a:p>
          <a:p>
            <a:pPr marL="0" indent="0">
              <a:spcBef>
                <a:spcPts val="0"/>
              </a:spcBef>
              <a:buNone/>
            </a:pPr>
            <a:r>
              <a:rPr lang="it-IT" sz="1400" dirty="0" smtClean="0">
                <a:latin typeface="Times New Roman" pitchFamily="18" charset="0"/>
                <a:cs typeface="Times New Roman" pitchFamily="18" charset="0"/>
              </a:rPr>
              <a:t>«una sorta di "scuola-centro civico", dunque, che diviene punto di riferimento per la comunità del paese, del quartiere, della città. Uno spazio in grado di proporre e accogliere attività culturali, sportive, di aggregazione e di formazione anche direttamente organizzate e gestite dagli studenti per gli adulti».</a:t>
            </a:r>
          </a:p>
          <a:p>
            <a:pPr marL="0" indent="0">
              <a:spcBef>
                <a:spcPts val="0"/>
              </a:spcBef>
              <a:buNone/>
            </a:pPr>
            <a:r>
              <a:rPr lang="it-IT" sz="1400" dirty="0" smtClean="0">
                <a:latin typeface="Times New Roman" pitchFamily="18" charset="0"/>
                <a:cs typeface="Times New Roman" pitchFamily="18" charset="0"/>
              </a:rPr>
              <a:t/>
            </a:r>
            <a:br>
              <a:rPr lang="it-IT" sz="1400"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2) La scuola  deve essere  </a:t>
            </a:r>
            <a:r>
              <a:rPr lang="it-IT" sz="1600" b="1" dirty="0" smtClean="0">
                <a:latin typeface="Times New Roman" pitchFamily="18" charset="0"/>
                <a:cs typeface="Times New Roman" pitchFamily="18" charset="0"/>
              </a:rPr>
              <a:t>aperta all'interno</a:t>
            </a:r>
            <a:r>
              <a:rPr lang="it-IT" sz="1600" dirty="0" smtClean="0">
                <a:latin typeface="Times New Roman" pitchFamily="18" charset="0"/>
                <a:cs typeface="Times New Roman" pitchFamily="18" charset="0"/>
              </a:rPr>
              <a:t>; </a:t>
            </a:r>
          </a:p>
          <a:p>
            <a:pPr marL="0" indent="0">
              <a:spcBef>
                <a:spcPts val="0"/>
              </a:spcBef>
              <a:buNone/>
            </a:pPr>
            <a:r>
              <a:rPr lang="it-IT" sz="1400" dirty="0" smtClean="0">
                <a:latin typeface="Times New Roman" pitchFamily="18" charset="0"/>
                <a:cs typeface="Times New Roman" pitchFamily="18" charset="0"/>
              </a:rPr>
              <a:t>«possiamo prevedere spazi aperti che siano, a seconda del momento e del piano educativo, luoghi di apprendimento ma anche di socializzazione. Gli ambienti possono essere resi flessibili e adattabili».</a:t>
            </a:r>
            <a:br>
              <a:rPr lang="it-IT" sz="1400" dirty="0" smtClean="0">
                <a:latin typeface="Times New Roman" pitchFamily="18" charset="0"/>
                <a:cs typeface="Times New Roman" pitchFamily="18" charset="0"/>
              </a:rPr>
            </a:br>
            <a:endParaRPr lang="it-IT" sz="1400" dirty="0" smtClean="0">
              <a:latin typeface="Times New Roman" pitchFamily="18" charset="0"/>
              <a:cs typeface="Times New Roman" pitchFamily="18" charset="0"/>
            </a:endParaRPr>
          </a:p>
          <a:p>
            <a:pPr marL="0" indent="0">
              <a:spcBef>
                <a:spcPts val="0"/>
              </a:spcBef>
              <a:buNone/>
            </a:pPr>
            <a:r>
              <a:rPr lang="it-IT" sz="1600" dirty="0" smtClean="0">
                <a:latin typeface="Times New Roman" pitchFamily="18" charset="0"/>
                <a:cs typeface="Times New Roman" pitchFamily="18" charset="0"/>
              </a:rPr>
              <a:t>3) La scuola deve formare i cittadini del domani con un  </a:t>
            </a:r>
            <a:r>
              <a:rPr lang="it-IT" sz="1600" b="1" dirty="0" smtClean="0">
                <a:latin typeface="Times New Roman" pitchFamily="18" charset="0"/>
                <a:cs typeface="Times New Roman" pitchFamily="18" charset="0"/>
              </a:rPr>
              <a:t>nuovo progetto pedagogico</a:t>
            </a:r>
            <a:r>
              <a:rPr lang="it-IT" sz="1600" dirty="0" smtClean="0">
                <a:latin typeface="Times New Roman" pitchFamily="18" charset="0"/>
                <a:cs typeface="Times New Roman" pitchFamily="18" charset="0"/>
              </a:rPr>
              <a:t>;</a:t>
            </a:r>
          </a:p>
          <a:p>
            <a:pPr marL="0" indent="0">
              <a:spcBef>
                <a:spcPts val="0"/>
              </a:spcBef>
              <a:buNone/>
            </a:pPr>
            <a:r>
              <a:rPr lang="it-IT" sz="1400" dirty="0" smtClean="0">
                <a:latin typeface="Times New Roman" pitchFamily="18" charset="0"/>
                <a:cs typeface="Times New Roman" pitchFamily="18" charset="0"/>
              </a:rPr>
              <a:t> «la scuola deve essere prima di tutto formativa, ma un po' meno informativa. Le informazioni sono oggi a disposizione di tutti e facilmente reperibili, ma non sono organizzate. Gli studenti sono perfettamente in grado di ricercare in autonomia quello che cercano, quindi le capacità che la scuola attuale deve permettere loro di potenziare sono altre: da quelle logico-deduttive a quelle critiche, da quelle di analisi a quelle di sintesi»  .</a:t>
            </a:r>
          </a:p>
          <a:p>
            <a:pPr marL="0" indent="0">
              <a:spcBef>
                <a:spcPts val="0"/>
              </a:spcBef>
              <a:buNone/>
            </a:pPr>
            <a:r>
              <a:rPr lang="it-IT" sz="1400" dirty="0" smtClean="0">
                <a:latin typeface="Times New Roman" pitchFamily="18" charset="0"/>
                <a:cs typeface="Times New Roman" pitchFamily="18" charset="0"/>
              </a:rPr>
              <a:t/>
            </a:r>
            <a:br>
              <a:rPr lang="it-IT" sz="1400"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4) Le nuove</a:t>
            </a:r>
            <a:r>
              <a:rPr lang="it-IT" sz="1600" b="1" dirty="0" smtClean="0">
                <a:latin typeface="Times New Roman" pitchFamily="18" charset="0"/>
                <a:cs typeface="Times New Roman" pitchFamily="18" charset="0"/>
              </a:rPr>
              <a:t> tecnologie </a:t>
            </a:r>
            <a:r>
              <a:rPr lang="it-IT" sz="1600" dirty="0" smtClean="0">
                <a:latin typeface="Times New Roman" pitchFamily="18" charset="0"/>
                <a:cs typeface="Times New Roman" pitchFamily="18" charset="0"/>
              </a:rPr>
              <a:t>non devono mai essere considerate l'elemento primario da cui iniziare la riflessione sulla scuola del domani. </a:t>
            </a:r>
          </a:p>
          <a:p>
            <a:pPr marL="0" indent="0">
              <a:spcBef>
                <a:spcPts val="0"/>
              </a:spcBef>
              <a:buNone/>
            </a:pPr>
            <a:r>
              <a:rPr lang="it-IT" sz="1400" dirty="0" smtClean="0">
                <a:latin typeface="Times New Roman" pitchFamily="18" charset="0"/>
                <a:cs typeface="Times New Roman" pitchFamily="18" charset="0"/>
              </a:rPr>
              <a:t>«L'accelerazione delle tecnologie rende impensabile prevedere su quali strumenti potremo contare nei prossimi anni. Ecco perché per costruire una "scuola nuova", non ha senso partire dagli strumenti tecnologici che abbiamo adesso, ma occorre formulare un nuovo punto di vista culturale, senza dimenticare che il nostro progetto sarà tanto migliore quanto più saremo capaci di disarticolarlo dal tema tecnologico».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692696"/>
          </a:xfrm>
        </p:spPr>
        <p:txBody>
          <a:bodyPr>
            <a:normAutofit/>
          </a:bodyPr>
          <a:lstStyle/>
          <a:p>
            <a:r>
              <a:rPr lang="it-IT" sz="2600" b="1" dirty="0" smtClean="0">
                <a:latin typeface="Times New Roman" pitchFamily="18" charset="0"/>
                <a:cs typeface="Times New Roman" pitchFamily="18" charset="0"/>
              </a:rPr>
              <a:t>Esperienze e progetti </a:t>
            </a:r>
            <a:r>
              <a:rPr lang="it-IT" sz="2600" b="1" dirty="0" smtClean="0">
                <a:latin typeface="Times New Roman" pitchFamily="18" charset="0"/>
                <a:cs typeface="Times New Roman" pitchFamily="18" charset="0"/>
              </a:rPr>
              <a:t>di scuole </a:t>
            </a:r>
            <a:r>
              <a:rPr lang="it-IT" sz="2600" b="1" dirty="0" smtClean="0">
                <a:latin typeface="Times New Roman" pitchFamily="18" charset="0"/>
                <a:cs typeface="Times New Roman" pitchFamily="18" charset="0"/>
              </a:rPr>
              <a:t>2.0</a:t>
            </a:r>
            <a:endParaRPr lang="it-IT" sz="2600" b="1" dirty="0">
              <a:latin typeface="Times New Roman" pitchFamily="18" charset="0"/>
              <a:cs typeface="Times New Roman" pitchFamily="18" charset="0"/>
            </a:endParaRPr>
          </a:p>
        </p:txBody>
      </p:sp>
      <p:pic>
        <p:nvPicPr>
          <p:cNvPr id="4" name="Segnaposto contenuto 3" descr="IMG_3533.JPG"/>
          <p:cNvPicPr>
            <a:picLocks noGrp="1" noChangeAspect="1"/>
          </p:cNvPicPr>
          <p:nvPr>
            <p:ph idx="1"/>
          </p:nvPr>
        </p:nvPicPr>
        <p:blipFill>
          <a:blip r:embed="rId2" cstate="print">
            <a:lum bright="20000"/>
          </a:blip>
          <a:stretch>
            <a:fillRect/>
          </a:stretch>
        </p:blipFill>
        <p:spPr>
          <a:xfrm>
            <a:off x="5148064" y="1124744"/>
            <a:ext cx="2237915" cy="1152128"/>
          </a:xfrm>
          <a:prstGeom prst="rect">
            <a:avLst/>
          </a:prstGeom>
        </p:spPr>
      </p:pic>
      <p:pic>
        <p:nvPicPr>
          <p:cNvPr id="5" name="Immagine 4" descr="Minervino classe 2_0 (2).JPG"/>
          <p:cNvPicPr>
            <a:picLocks noChangeAspect="1"/>
          </p:cNvPicPr>
          <p:nvPr/>
        </p:nvPicPr>
        <p:blipFill>
          <a:blip r:embed="rId3" cstate="print"/>
          <a:stretch>
            <a:fillRect/>
          </a:stretch>
        </p:blipFill>
        <p:spPr>
          <a:xfrm>
            <a:off x="1763688" y="2420888"/>
            <a:ext cx="2655916" cy="1993808"/>
          </a:xfrm>
          <a:prstGeom prst="rect">
            <a:avLst/>
          </a:prstGeom>
        </p:spPr>
      </p:pic>
      <p:pic>
        <p:nvPicPr>
          <p:cNvPr id="6" name="Immagine 5" descr="IMG_3540.JPG"/>
          <p:cNvPicPr>
            <a:picLocks noChangeAspect="1"/>
          </p:cNvPicPr>
          <p:nvPr/>
        </p:nvPicPr>
        <p:blipFill>
          <a:blip r:embed="rId4" cstate="print"/>
          <a:stretch>
            <a:fillRect/>
          </a:stretch>
        </p:blipFill>
        <p:spPr>
          <a:xfrm>
            <a:off x="1763688" y="4509120"/>
            <a:ext cx="2655916" cy="1993808"/>
          </a:xfrm>
          <a:prstGeom prst="rect">
            <a:avLst/>
          </a:prstGeom>
        </p:spPr>
      </p:pic>
      <p:pic>
        <p:nvPicPr>
          <p:cNvPr id="7" name="Immagine 6" descr="Minervino cattedra 2_0.JPG"/>
          <p:cNvPicPr>
            <a:picLocks noChangeAspect="1"/>
          </p:cNvPicPr>
          <p:nvPr/>
        </p:nvPicPr>
        <p:blipFill>
          <a:blip r:embed="rId5" cstate="print"/>
          <a:stretch>
            <a:fillRect/>
          </a:stretch>
        </p:blipFill>
        <p:spPr>
          <a:xfrm>
            <a:off x="4716016" y="2420888"/>
            <a:ext cx="2655916" cy="1990067"/>
          </a:xfrm>
          <a:prstGeom prst="rect">
            <a:avLst/>
          </a:prstGeom>
        </p:spPr>
      </p:pic>
      <p:pic>
        <p:nvPicPr>
          <p:cNvPr id="8" name="Immagine 7" descr="Minervino box alimentato.JPG"/>
          <p:cNvPicPr>
            <a:picLocks noChangeAspect="1"/>
          </p:cNvPicPr>
          <p:nvPr/>
        </p:nvPicPr>
        <p:blipFill>
          <a:blip r:embed="rId6" cstate="print"/>
          <a:stretch>
            <a:fillRect/>
          </a:stretch>
        </p:blipFill>
        <p:spPr>
          <a:xfrm>
            <a:off x="4716016" y="4509120"/>
            <a:ext cx="2655916" cy="1997548"/>
          </a:xfrm>
          <a:prstGeom prst="rect">
            <a:avLst/>
          </a:prstGeom>
        </p:spPr>
      </p:pic>
      <p:sp>
        <p:nvSpPr>
          <p:cNvPr id="9" name="Rettangolo 8"/>
          <p:cNvSpPr/>
          <p:nvPr/>
        </p:nvSpPr>
        <p:spPr>
          <a:xfrm>
            <a:off x="1763688" y="1052736"/>
            <a:ext cx="2808312" cy="1261884"/>
          </a:xfrm>
          <a:prstGeom prst="rect">
            <a:avLst/>
          </a:prstGeom>
        </p:spPr>
        <p:txBody>
          <a:bodyPr wrap="square">
            <a:spAutoFit/>
          </a:bodyPr>
          <a:lstStyle/>
          <a:p>
            <a:pPr algn="ctr"/>
            <a:r>
              <a:rPr lang="it-IT" sz="2000" dirty="0" smtClean="0">
                <a:latin typeface="Times New Roman" pitchFamily="18" charset="0"/>
                <a:cs typeface="Times New Roman" pitchFamily="18" charset="0"/>
              </a:rPr>
              <a:t>Istituto comprensivo a </a:t>
            </a:r>
            <a:r>
              <a:rPr lang="it-IT" sz="2000" dirty="0" err="1" smtClean="0">
                <a:latin typeface="Times New Roman" pitchFamily="18" charset="0"/>
                <a:cs typeface="Times New Roman" pitchFamily="18" charset="0"/>
              </a:rPr>
              <a:t>Minervino</a:t>
            </a:r>
            <a:r>
              <a:rPr lang="it-IT" sz="2000" dirty="0" smtClean="0">
                <a:latin typeface="Times New Roman" pitchFamily="18" charset="0"/>
                <a:cs typeface="Times New Roman" pitchFamily="18" charset="0"/>
              </a:rPr>
              <a:t> di Lecce </a:t>
            </a:r>
            <a:br>
              <a:rPr lang="it-IT" sz="2000" dirty="0" smtClean="0">
                <a:latin typeface="Times New Roman" pitchFamily="18" charset="0"/>
                <a:cs typeface="Times New Roman" pitchFamily="18" charset="0"/>
              </a:rPr>
            </a:br>
            <a:r>
              <a:rPr lang="it-IT" sz="2000" dirty="0" smtClean="0">
                <a:latin typeface="Times New Roman" pitchFamily="18" charset="0"/>
                <a:cs typeface="Times New Roman" pitchFamily="18" charset="0"/>
              </a:rPr>
              <a:t>Inaugurazione classe 2.0</a:t>
            </a:r>
            <a:r>
              <a:rPr lang="it-IT" dirty="0" smtClean="0">
                <a:latin typeface="Times New Roman" pitchFamily="18" charset="0"/>
                <a:cs typeface="Times New Roman" pitchFamily="18" charset="0"/>
              </a:rPr>
              <a:t/>
            </a:r>
            <a:br>
              <a:rPr lang="it-IT" dirty="0" smtClean="0">
                <a:latin typeface="Times New Roman" pitchFamily="18" charset="0"/>
                <a:cs typeface="Times New Roman" pitchFamily="18" charset="0"/>
              </a:rPr>
            </a:br>
            <a:r>
              <a:rPr lang="it-IT" sz="1600" dirty="0" smtClean="0">
                <a:latin typeface="Times New Roman" pitchFamily="18" charset="0"/>
                <a:cs typeface="Times New Roman" pitchFamily="18" charset="0"/>
              </a:rPr>
              <a:t>30 giugno 2012 </a:t>
            </a:r>
            <a:endParaRPr lang="it-IT"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64704"/>
          </a:xfrm>
        </p:spPr>
        <p:txBody>
          <a:bodyPr>
            <a:normAutofit/>
          </a:bodyPr>
          <a:lstStyle/>
          <a:p>
            <a:r>
              <a:rPr lang="it-IT" sz="2600" b="1" dirty="0" smtClean="0">
                <a:latin typeface="Times New Roman" pitchFamily="18" charset="0"/>
                <a:cs typeface="Times New Roman" pitchFamily="18" charset="0"/>
              </a:rPr>
              <a:t>Esperienze e progetti di </a:t>
            </a:r>
            <a:r>
              <a:rPr lang="it-IT" sz="2600" b="1" dirty="0" smtClean="0">
                <a:latin typeface="Times New Roman" pitchFamily="18" charset="0"/>
                <a:cs typeface="Times New Roman" pitchFamily="18" charset="0"/>
              </a:rPr>
              <a:t>scuole </a:t>
            </a:r>
            <a:r>
              <a:rPr lang="it-IT" sz="2600" b="1" dirty="0" smtClean="0">
                <a:latin typeface="Times New Roman" pitchFamily="18" charset="0"/>
                <a:cs typeface="Times New Roman" pitchFamily="18" charset="0"/>
              </a:rPr>
              <a:t>2.0</a:t>
            </a:r>
            <a:endParaRPr lang="it-IT" sz="2600" dirty="0"/>
          </a:p>
        </p:txBody>
      </p:sp>
      <p:pic>
        <p:nvPicPr>
          <p:cNvPr id="1026" name="Immagine 3"/>
          <p:cNvPicPr>
            <a:picLocks noChangeAspect="1" noChangeArrowheads="1"/>
          </p:cNvPicPr>
          <p:nvPr/>
        </p:nvPicPr>
        <p:blipFill>
          <a:blip r:embed="rId2" cstate="print"/>
          <a:srcRect/>
          <a:stretch>
            <a:fillRect/>
          </a:stretch>
        </p:blipFill>
        <p:spPr bwMode="auto">
          <a:xfrm>
            <a:off x="1691680" y="1412776"/>
            <a:ext cx="5733409" cy="5078786"/>
          </a:xfrm>
          <a:prstGeom prst="rect">
            <a:avLst/>
          </a:prstGeom>
          <a:noFill/>
          <a:ln w="9525">
            <a:noFill/>
            <a:miter lim="800000"/>
            <a:headEnd/>
            <a:tailEnd/>
          </a:ln>
        </p:spPr>
      </p:pic>
      <p:sp>
        <p:nvSpPr>
          <p:cNvPr id="5" name="Rettangolo 4"/>
          <p:cNvSpPr/>
          <p:nvPr/>
        </p:nvSpPr>
        <p:spPr>
          <a:xfrm>
            <a:off x="0" y="692696"/>
            <a:ext cx="9144000" cy="707886"/>
          </a:xfrm>
          <a:prstGeom prst="rect">
            <a:avLst/>
          </a:prstGeom>
        </p:spPr>
        <p:txBody>
          <a:bodyPr wrap="square">
            <a:spAutoFit/>
          </a:bodyPr>
          <a:lstStyle/>
          <a:p>
            <a:pPr algn="ctr"/>
            <a:r>
              <a:rPr lang="it-IT" sz="2000" dirty="0" err="1" smtClean="0">
                <a:latin typeface="Times New Roman" pitchFamily="18" charset="0"/>
                <a:cs typeface="Times New Roman" pitchFamily="18" charset="0"/>
              </a:rPr>
              <a:t>I.T.I.</a:t>
            </a:r>
            <a:r>
              <a:rPr lang="it-IT" sz="2000" dirty="0" smtClean="0">
                <a:latin typeface="Times New Roman" pitchFamily="18" charset="0"/>
                <a:cs typeface="Times New Roman" pitchFamily="18" charset="0"/>
              </a:rPr>
              <a:t> “Ettore </a:t>
            </a:r>
            <a:r>
              <a:rPr lang="it-IT" sz="2000" dirty="0" err="1" smtClean="0">
                <a:latin typeface="Times New Roman" pitchFamily="18" charset="0"/>
                <a:cs typeface="Times New Roman" pitchFamily="18" charset="0"/>
              </a:rPr>
              <a:t>Majorana</a:t>
            </a:r>
            <a:r>
              <a:rPr lang="it-IT" sz="2000" dirty="0" smtClean="0">
                <a:latin typeface="Times New Roman" pitchFamily="18" charset="0"/>
                <a:cs typeface="Times New Roman" pitchFamily="18" charset="0"/>
              </a:rPr>
              <a:t>” - Grugliasco (TO)  </a:t>
            </a:r>
          </a:p>
          <a:p>
            <a:pPr algn="ctr"/>
            <a:r>
              <a:rPr lang="it-IT" sz="2000" dirty="0" smtClean="0">
                <a:latin typeface="Times New Roman" pitchFamily="18" charset="0"/>
                <a:cs typeface="Times New Roman" pitchFamily="18" charset="0"/>
              </a:rPr>
              <a:t>Proposta per aule specialistiche di lettere.</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Image_0"/>
          <p:cNvPicPr>
            <a:picLocks noChangeAspect="1" noChangeArrowheads="1"/>
          </p:cNvPicPr>
          <p:nvPr/>
        </p:nvPicPr>
        <p:blipFill>
          <a:blip r:embed="rId4" r:link="rId5" cstate="print"/>
          <a:srcRect/>
          <a:stretch>
            <a:fillRect/>
          </a:stretch>
        </p:blipFill>
        <p:spPr bwMode="auto">
          <a:xfrm>
            <a:off x="1547664" y="476672"/>
            <a:ext cx="6048672" cy="1554797"/>
          </a:xfrm>
          <a:prstGeom prst="rect">
            <a:avLst/>
          </a:prstGeom>
          <a:noFill/>
          <a:effectLst>
            <a:outerShdw blurRad="50800" dist="38100" dir="5400000" algn="t" rotWithShape="0">
              <a:prstClr val="black">
                <a:alpha val="40000"/>
              </a:prstClr>
            </a:outerShdw>
            <a:softEdge rad="31750"/>
          </a:effectLst>
        </p:spPr>
      </p:pic>
      <p:sp>
        <p:nvSpPr>
          <p:cNvPr id="1027" name="Rectangle 3"/>
          <p:cNvSpPr>
            <a:spLocks noChangeArrowheads="1"/>
          </p:cNvSpPr>
          <p:nvPr/>
        </p:nvSpPr>
        <p:spPr bwMode="auto">
          <a:xfrm>
            <a:off x="0" y="2348880"/>
            <a:ext cx="9144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endPar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22860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Progetto di </a:t>
            </a:r>
            <a:r>
              <a:rPr kumimoji="0" lang="it-IT"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scuol@</a:t>
            </a:r>
            <a:r>
              <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2.0</a:t>
            </a: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it-IT" sz="32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“FORMIAMO CITTADINI SMART”</a:t>
            </a:r>
            <a:endParaRPr kumimoji="0" lang="it-IT"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Una scuola didatticamente nuova,</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28600" algn="ctr" eaLnBrk="0" fontAlgn="base" hangingPunct="0">
              <a:spcBef>
                <a:spcPct val="0"/>
              </a:spcBef>
              <a:spcAft>
                <a:spcPct val="0"/>
              </a:spcAft>
            </a:pPr>
            <a:r>
              <a:rPr lang="it-IT" sz="2400" b="1" dirty="0" smtClean="0">
                <a:solidFill>
                  <a:srgbClr val="000000"/>
                </a:solidFill>
                <a:latin typeface="Times New Roman" pitchFamily="18" charset="0"/>
                <a:ea typeface="Times New Roman" pitchFamily="18" charset="0"/>
                <a:cs typeface="Times New Roman" pitchFamily="18" charset="0"/>
              </a:rPr>
              <a:t>aperta al territorio,</a:t>
            </a:r>
            <a:r>
              <a:rPr lang="it-IT" sz="2400" dirty="0" smtClean="0">
                <a:latin typeface="Times New Roman" pitchFamily="18" charset="0"/>
                <a:cs typeface="Times New Roman" pitchFamily="18" charset="0"/>
              </a:rPr>
              <a:t> </a:t>
            </a:r>
            <a:r>
              <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accogliente ed inclusiva,</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228600" algn="ctr" eaLnBrk="0" fontAlgn="base" hangingPunct="0">
              <a:spcBef>
                <a:spcPct val="0"/>
              </a:spcBef>
              <a:spcAft>
                <a:spcPct val="0"/>
              </a:spcAft>
            </a:pPr>
            <a:r>
              <a:rPr lang="it-IT" sz="2400" b="1" dirty="0" smtClean="0">
                <a:solidFill>
                  <a:srgbClr val="000000"/>
                </a:solidFill>
                <a:latin typeface="Times New Roman" pitchFamily="18" charset="0"/>
                <a:ea typeface="Times New Roman" pitchFamily="18" charset="0"/>
                <a:cs typeface="Times New Roman" pitchFamily="18" charset="0"/>
              </a:rPr>
              <a:t>tecnologica, collegata </a:t>
            </a:r>
            <a:r>
              <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al mondo del lavoro,</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ctr" defTabSz="914400" rtl="0" eaLnBrk="0" fontAlgn="base" latinLnBrk="0" hangingPunct="0">
              <a:lnSpc>
                <a:spcPct val="100000"/>
              </a:lnSpc>
              <a:spcBef>
                <a:spcPct val="0"/>
              </a:spcBef>
              <a:spcAft>
                <a:spcPct val="0"/>
              </a:spcAft>
              <a:buClrTx/>
              <a:buSzTx/>
              <a:buFontTx/>
              <a:buNone/>
              <a:tabLst/>
            </a:pPr>
            <a:r>
              <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per la </a:t>
            </a:r>
            <a:r>
              <a:rPr kumimoji="0" lang="it-IT"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societa’</a:t>
            </a:r>
            <a:r>
              <a:rPr kumimoji="0" lang="it-IT"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e le professioni del futuro.</a:t>
            </a:r>
            <a:endParaRPr kumimoji="0" lang="it-IT"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8" name="Rectangle 4"/>
          <p:cNvSpPr>
            <a:spLocks noChangeArrowheads="1"/>
          </p:cNvSpPr>
          <p:nvPr/>
        </p:nvSpPr>
        <p:spPr bwMode="auto">
          <a:xfrm>
            <a:off x="1" y="2127865"/>
            <a:ext cx="9144000" cy="3231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500" b="0" i="0" u="none" strike="noStrike" cap="none" normalizeH="0" baseline="0" dirty="0" err="1" smtClean="0">
                <a:ln>
                  <a:noFill/>
                </a:ln>
                <a:solidFill>
                  <a:srgbClr val="000000"/>
                </a:solidFill>
                <a:effectLst/>
                <a:latin typeface="Times New Roman" pitchFamily="18" charset="0"/>
                <a:ea typeface="Cambria" pitchFamily="18" charset="0"/>
                <a:cs typeface="Times New Roman" pitchFamily="18" charset="0"/>
              </a:rPr>
              <a:t>I.T.I.</a:t>
            </a:r>
            <a:r>
              <a:rPr kumimoji="0" lang="it-IT" sz="15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 – </a:t>
            </a:r>
            <a:r>
              <a:rPr kumimoji="0" lang="it-IT" sz="1500" b="0" i="0" u="none" strike="noStrike" cap="none" normalizeH="0" baseline="0" dirty="0" err="1" smtClean="0">
                <a:ln>
                  <a:noFill/>
                </a:ln>
                <a:solidFill>
                  <a:srgbClr val="000000"/>
                </a:solidFill>
                <a:effectLst/>
                <a:latin typeface="Times New Roman" pitchFamily="18" charset="0"/>
                <a:ea typeface="Cambria" pitchFamily="18" charset="0"/>
                <a:cs typeface="Times New Roman" pitchFamily="18" charset="0"/>
              </a:rPr>
              <a:t>L.S.</a:t>
            </a:r>
            <a:r>
              <a:rPr kumimoji="0" lang="it-IT" sz="15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 “Francesco Giordani” – Via </a:t>
            </a:r>
            <a:r>
              <a:rPr kumimoji="0" lang="it-IT" sz="1500" b="0" i="0" u="none" strike="noStrike" cap="none" normalizeH="0" baseline="0" dirty="0" err="1" smtClean="0">
                <a:ln>
                  <a:noFill/>
                </a:ln>
                <a:solidFill>
                  <a:srgbClr val="000000"/>
                </a:solidFill>
                <a:effectLst/>
                <a:latin typeface="Times New Roman" pitchFamily="18" charset="0"/>
                <a:ea typeface="Cambria" pitchFamily="18" charset="0"/>
                <a:cs typeface="Times New Roman" pitchFamily="18" charset="0"/>
              </a:rPr>
              <a:t>Laviano</a:t>
            </a:r>
            <a:r>
              <a:rPr kumimoji="0" lang="it-IT" sz="1500" b="0" i="0" u="none" strike="noStrike" cap="none" normalizeH="0" baseline="0" dirty="0" smtClean="0">
                <a:ln>
                  <a:noFill/>
                </a:ln>
                <a:solidFill>
                  <a:srgbClr val="000000"/>
                </a:solidFill>
                <a:effectLst/>
                <a:latin typeface="Times New Roman" pitchFamily="18" charset="0"/>
                <a:ea typeface="Cambria" pitchFamily="18" charset="0"/>
                <a:cs typeface="Times New Roman" pitchFamily="18" charset="0"/>
              </a:rPr>
              <a:t> 18 – 81100 Caserta</a:t>
            </a:r>
            <a:endParaRPr kumimoji="0" lang="it-IT"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Rettangolo 5"/>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Rettangolo 2"/>
          <p:cNvSpPr/>
          <p:nvPr/>
        </p:nvSpPr>
        <p:spPr>
          <a:xfrm>
            <a:off x="2267744" y="260648"/>
            <a:ext cx="3096344" cy="892552"/>
          </a:xfrm>
          <a:prstGeom prst="rect">
            <a:avLst/>
          </a:prstGeom>
        </p:spPr>
        <p:txBody>
          <a:bodyPr wrap="square">
            <a:spAutoFit/>
          </a:bodyPr>
          <a:lstStyle/>
          <a:p>
            <a:pPr algn="ctr"/>
            <a:r>
              <a:rPr lang="it-IT" sz="2600" b="1" dirty="0" smtClean="0">
                <a:latin typeface="Times New Roman" pitchFamily="18" charset="0"/>
                <a:cs typeface="Times New Roman" pitchFamily="18" charset="0"/>
              </a:rPr>
              <a:t>Formiamo </a:t>
            </a:r>
          </a:p>
          <a:p>
            <a:pPr algn="ctr"/>
            <a:r>
              <a:rPr lang="it-IT" sz="2600" b="1" dirty="0" smtClean="0">
                <a:latin typeface="Times New Roman" pitchFamily="18" charset="0"/>
                <a:cs typeface="Times New Roman" pitchFamily="18" charset="0"/>
              </a:rPr>
              <a:t>cittadini </a:t>
            </a:r>
            <a:r>
              <a:rPr lang="it-IT" sz="2600" b="1" dirty="0" err="1" smtClean="0">
                <a:latin typeface="Times New Roman" pitchFamily="18" charset="0"/>
                <a:cs typeface="Times New Roman" pitchFamily="18" charset="0"/>
              </a:rPr>
              <a:t>smart</a:t>
            </a:r>
            <a:endParaRPr lang="it-IT" sz="2600" b="1" dirty="0">
              <a:latin typeface="Times New Roman" pitchFamily="18" charset="0"/>
              <a:cs typeface="Times New Roman" pitchFamily="18" charset="0"/>
            </a:endParaRPr>
          </a:p>
        </p:txBody>
      </p:sp>
      <p:sp>
        <p:nvSpPr>
          <p:cNvPr id="5" name="Rettangolo 4"/>
          <p:cNvSpPr/>
          <p:nvPr/>
        </p:nvSpPr>
        <p:spPr>
          <a:xfrm>
            <a:off x="323528" y="404664"/>
            <a:ext cx="1944000" cy="523220"/>
          </a:xfrm>
          <a:prstGeom prst="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t-IT" sz="1400" b="1" dirty="0" smtClean="0">
                <a:latin typeface="Times New Roman" pitchFamily="18" charset="0"/>
                <a:cs typeface="Times New Roman" pitchFamily="18" charset="0"/>
              </a:rPr>
              <a:t>Una scuola</a:t>
            </a:r>
          </a:p>
          <a:p>
            <a:pPr algn="ctr"/>
            <a:r>
              <a:rPr lang="it-IT" sz="1400" b="1" dirty="0" smtClean="0">
                <a:latin typeface="Times New Roman" pitchFamily="18" charset="0"/>
                <a:cs typeface="Times New Roman" pitchFamily="18" charset="0"/>
              </a:rPr>
              <a:t> didatticamente nuova</a:t>
            </a:r>
            <a:endParaRPr lang="it-IT" sz="1400" dirty="0" smtClean="0">
              <a:latin typeface="Times New Roman" pitchFamily="18" charset="0"/>
              <a:cs typeface="Times New Roman" pitchFamily="18" charset="0"/>
            </a:endParaRPr>
          </a:p>
        </p:txBody>
      </p:sp>
      <p:pic>
        <p:nvPicPr>
          <p:cNvPr id="7" name="Immagine 6" descr="20100425_masdar_plaza_lava_011.jpg"/>
          <p:cNvPicPr>
            <a:picLocks noChangeAspect="1"/>
          </p:cNvPicPr>
          <p:nvPr/>
        </p:nvPicPr>
        <p:blipFill>
          <a:blip r:embed="rId4" cstate="print"/>
          <a:stretch>
            <a:fillRect/>
          </a:stretch>
        </p:blipFill>
        <p:spPr>
          <a:xfrm>
            <a:off x="3816000" y="3006000"/>
            <a:ext cx="1944000" cy="1049943"/>
          </a:xfrm>
          <a:prstGeom prst="rect">
            <a:avLst/>
          </a:prstGeom>
          <a:effectLst>
            <a:outerShdw blurRad="50800" dist="38100" dir="5400000" sx="103000" sy="103000" algn="t" rotWithShape="0">
              <a:prstClr val="black">
                <a:alpha val="40000"/>
              </a:prstClr>
            </a:outerShdw>
            <a:softEdge rad="31750"/>
          </a:effectLst>
        </p:spPr>
      </p:pic>
      <p:sp>
        <p:nvSpPr>
          <p:cNvPr id="8" name="Rettangolo 7"/>
          <p:cNvSpPr/>
          <p:nvPr/>
        </p:nvSpPr>
        <p:spPr>
          <a:xfrm>
            <a:off x="3816000" y="2502000"/>
            <a:ext cx="1944000" cy="523220"/>
          </a:xfrm>
          <a:prstGeom prst="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t-IT" sz="1400" b="1" dirty="0" smtClean="0">
                <a:latin typeface="Times New Roman" pitchFamily="18" charset="0"/>
                <a:cs typeface="Times New Roman" pitchFamily="18" charset="0"/>
              </a:rPr>
              <a:t>per la </a:t>
            </a:r>
            <a:r>
              <a:rPr lang="it-IT" sz="1400" b="1" dirty="0" err="1" smtClean="0">
                <a:latin typeface="Times New Roman" pitchFamily="18" charset="0"/>
                <a:cs typeface="Times New Roman" pitchFamily="18" charset="0"/>
              </a:rPr>
              <a:t>societa’</a:t>
            </a:r>
            <a:r>
              <a:rPr lang="it-IT" sz="1400" b="1" dirty="0" smtClean="0">
                <a:latin typeface="Times New Roman" pitchFamily="18" charset="0"/>
                <a:cs typeface="Times New Roman" pitchFamily="18" charset="0"/>
              </a:rPr>
              <a:t> e le </a:t>
            </a:r>
          </a:p>
          <a:p>
            <a:pPr algn="ctr"/>
            <a:r>
              <a:rPr lang="it-IT" sz="1400" b="1" dirty="0" smtClean="0">
                <a:latin typeface="Times New Roman" pitchFamily="18" charset="0"/>
                <a:cs typeface="Times New Roman" pitchFamily="18" charset="0"/>
              </a:rPr>
              <a:t>professioni del futuro</a:t>
            </a:r>
            <a:endParaRPr lang="it-IT" sz="1400" b="1" dirty="0">
              <a:latin typeface="Times New Roman" pitchFamily="18" charset="0"/>
              <a:cs typeface="Times New Roman" pitchFamily="18" charset="0"/>
            </a:endParaRPr>
          </a:p>
        </p:txBody>
      </p:sp>
      <p:pic>
        <p:nvPicPr>
          <p:cNvPr id="9" name="Immagine 8" descr="CLASSE 1 I.jpg"/>
          <p:cNvPicPr>
            <a:picLocks/>
          </p:cNvPicPr>
          <p:nvPr/>
        </p:nvPicPr>
        <p:blipFill>
          <a:blip r:embed="rId5" cstate="print">
            <a:lum bright="30000" contrast="28000"/>
          </a:blip>
          <a:stretch>
            <a:fillRect/>
          </a:stretch>
        </p:blipFill>
        <p:spPr>
          <a:xfrm>
            <a:off x="323528" y="908720"/>
            <a:ext cx="1944000" cy="1080000"/>
          </a:xfrm>
          <a:prstGeom prst="rect">
            <a:avLst/>
          </a:prstGeom>
          <a:effectLst>
            <a:outerShdw blurRad="50800" dist="38100" dir="5400000" algn="t" rotWithShape="0">
              <a:prstClr val="black">
                <a:alpha val="40000"/>
              </a:prstClr>
            </a:outerShdw>
            <a:softEdge rad="31750"/>
          </a:effectLst>
        </p:spPr>
      </p:pic>
      <p:sp>
        <p:nvSpPr>
          <p:cNvPr id="10" name="Rettangolo 9"/>
          <p:cNvSpPr/>
          <p:nvPr/>
        </p:nvSpPr>
        <p:spPr>
          <a:xfrm>
            <a:off x="2880000" y="4509120"/>
            <a:ext cx="1944000" cy="360000"/>
          </a:xfrm>
          <a:prstGeom prst="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t-IT" sz="1400" b="1" dirty="0" smtClean="0">
                <a:latin typeface="Times New Roman" pitchFamily="18" charset="0"/>
                <a:cs typeface="Times New Roman" pitchFamily="18" charset="0"/>
              </a:rPr>
              <a:t>accogliente</a:t>
            </a:r>
          </a:p>
        </p:txBody>
      </p:sp>
      <p:pic>
        <p:nvPicPr>
          <p:cNvPr id="11" name="Immagine 10" descr="LAB_AERON_1.jpg"/>
          <p:cNvPicPr>
            <a:picLocks/>
          </p:cNvPicPr>
          <p:nvPr/>
        </p:nvPicPr>
        <p:blipFill>
          <a:blip r:embed="rId6" cstate="print">
            <a:lum bright="28000" contrast="28000"/>
          </a:blip>
          <a:stretch>
            <a:fillRect/>
          </a:stretch>
        </p:blipFill>
        <p:spPr>
          <a:xfrm>
            <a:off x="2880000" y="4824000"/>
            <a:ext cx="1944000" cy="1080000"/>
          </a:xfrm>
          <a:prstGeom prst="rect">
            <a:avLst/>
          </a:prstGeom>
          <a:effectLst>
            <a:outerShdw blurRad="50800" dist="38100" dir="5400000" sx="103000" sy="103000" algn="t" rotWithShape="0">
              <a:prstClr val="black">
                <a:alpha val="40000"/>
              </a:prstClr>
            </a:outerShdw>
            <a:softEdge rad="63500"/>
          </a:effectLst>
        </p:spPr>
      </p:pic>
      <p:sp>
        <p:nvSpPr>
          <p:cNvPr id="12" name="Rettangolo 11"/>
          <p:cNvSpPr/>
          <p:nvPr/>
        </p:nvSpPr>
        <p:spPr>
          <a:xfrm>
            <a:off x="5508104" y="4510799"/>
            <a:ext cx="1944216" cy="360000"/>
          </a:xfrm>
          <a:prstGeom prst="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t-IT" sz="1400" b="1" dirty="0" smtClean="0">
                <a:latin typeface="Times New Roman" pitchFamily="18" charset="0"/>
                <a:cs typeface="Times New Roman" pitchFamily="18" charset="0"/>
              </a:rPr>
              <a:t> inclusiva</a:t>
            </a:r>
          </a:p>
        </p:txBody>
      </p:sp>
      <p:pic>
        <p:nvPicPr>
          <p:cNvPr id="13" name="Immagine 12" descr="MULTIMEDIALE TEST.jpg"/>
          <p:cNvPicPr>
            <a:picLocks/>
          </p:cNvPicPr>
          <p:nvPr/>
        </p:nvPicPr>
        <p:blipFill>
          <a:blip r:embed="rId7" cstate="print">
            <a:lum bright="28000" contrast="28000"/>
          </a:blip>
          <a:stretch>
            <a:fillRect/>
          </a:stretch>
        </p:blipFill>
        <p:spPr>
          <a:xfrm>
            <a:off x="5508104" y="4824000"/>
            <a:ext cx="1944000" cy="1080000"/>
          </a:xfrm>
          <a:prstGeom prst="rect">
            <a:avLst/>
          </a:prstGeom>
          <a:effectLst>
            <a:outerShdw blurRad="50800" dist="38100" dir="5400000" sx="103000" sy="103000" algn="t" rotWithShape="0">
              <a:prstClr val="black">
                <a:alpha val="40000"/>
              </a:prstClr>
            </a:outerShdw>
            <a:softEdge rad="63500"/>
          </a:effectLst>
        </p:spPr>
      </p:pic>
      <p:sp>
        <p:nvSpPr>
          <p:cNvPr id="14" name="Rettangolo 13"/>
          <p:cNvSpPr/>
          <p:nvPr/>
        </p:nvSpPr>
        <p:spPr>
          <a:xfrm>
            <a:off x="6804248" y="2636912"/>
            <a:ext cx="1944000" cy="307777"/>
          </a:xfrm>
          <a:prstGeom prst="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ts val="1200"/>
              </a:spcBef>
            </a:pPr>
            <a:r>
              <a:rPr lang="it-IT" sz="1400" b="1" dirty="0" smtClean="0">
                <a:latin typeface="Times New Roman" pitchFamily="18" charset="0"/>
                <a:cs typeface="Times New Roman" pitchFamily="18" charset="0"/>
              </a:rPr>
              <a:t>tecnologica</a:t>
            </a:r>
          </a:p>
        </p:txBody>
      </p:sp>
      <p:pic>
        <p:nvPicPr>
          <p:cNvPr id="15" name="Immagine 14" descr="AULA MAGNA CONV 2.jpg"/>
          <p:cNvPicPr>
            <a:picLocks/>
          </p:cNvPicPr>
          <p:nvPr/>
        </p:nvPicPr>
        <p:blipFill>
          <a:blip r:embed="rId8" cstate="print">
            <a:lum bright="8000" contrast="2000"/>
          </a:blip>
          <a:stretch>
            <a:fillRect/>
          </a:stretch>
        </p:blipFill>
        <p:spPr>
          <a:xfrm>
            <a:off x="755576" y="2924944"/>
            <a:ext cx="1944000" cy="1080000"/>
          </a:xfrm>
          <a:prstGeom prst="rect">
            <a:avLst/>
          </a:prstGeom>
          <a:effectLst>
            <a:outerShdw blurRad="50800" dist="38100" dir="5400000" sx="103000" sy="103000" algn="t" rotWithShape="0">
              <a:prstClr val="black">
                <a:alpha val="40000"/>
              </a:prstClr>
            </a:outerShdw>
            <a:softEdge rad="31750"/>
          </a:effectLst>
        </p:spPr>
      </p:pic>
      <p:sp>
        <p:nvSpPr>
          <p:cNvPr id="16" name="Rettangolo 15"/>
          <p:cNvSpPr>
            <a:spLocks/>
          </p:cNvSpPr>
          <p:nvPr/>
        </p:nvSpPr>
        <p:spPr>
          <a:xfrm>
            <a:off x="755576" y="2636912"/>
            <a:ext cx="1944000" cy="307777"/>
          </a:xfrm>
          <a:prstGeom prst="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spcBef>
                <a:spcPts val="1200"/>
              </a:spcBef>
            </a:pPr>
            <a:r>
              <a:rPr lang="it-IT" sz="1400" b="1" dirty="0" smtClean="0">
                <a:solidFill>
                  <a:schemeClr val="dk1"/>
                </a:solidFill>
                <a:latin typeface="Times New Roman" pitchFamily="18" charset="0"/>
                <a:cs typeface="Times New Roman" pitchFamily="18" charset="0"/>
              </a:rPr>
              <a:t>aperta al territorio</a:t>
            </a:r>
          </a:p>
        </p:txBody>
      </p:sp>
      <p:pic>
        <p:nvPicPr>
          <p:cNvPr id="17" name="Immagine 16" descr="immagine_049_2.jpg"/>
          <p:cNvPicPr>
            <a:picLocks/>
          </p:cNvPicPr>
          <p:nvPr/>
        </p:nvPicPr>
        <p:blipFill>
          <a:blip r:embed="rId9" cstate="print">
            <a:lum bright="22000" contrast="26000"/>
          </a:blip>
          <a:stretch>
            <a:fillRect/>
          </a:stretch>
        </p:blipFill>
        <p:spPr>
          <a:xfrm>
            <a:off x="6804248" y="2924944"/>
            <a:ext cx="1944000" cy="1080000"/>
          </a:xfrm>
          <a:prstGeom prst="rect">
            <a:avLst/>
          </a:prstGeom>
          <a:effectLst>
            <a:outerShdw blurRad="50800" dist="38100" dir="5400000" sx="103000" sy="103000" algn="t" rotWithShape="0">
              <a:prstClr val="black">
                <a:alpha val="40000"/>
              </a:prstClr>
            </a:outerShdw>
            <a:softEdge rad="31750"/>
          </a:effectLst>
        </p:spPr>
      </p:pic>
      <p:sp>
        <p:nvSpPr>
          <p:cNvPr id="18" name="Rettangolo 17"/>
          <p:cNvSpPr/>
          <p:nvPr/>
        </p:nvSpPr>
        <p:spPr>
          <a:xfrm>
            <a:off x="5400000" y="404664"/>
            <a:ext cx="1944216" cy="523220"/>
          </a:xfrm>
          <a:prstGeom prst="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it-IT" sz="1400" b="1" dirty="0" smtClean="0">
                <a:latin typeface="Times New Roman" pitchFamily="18" charset="0"/>
                <a:cs typeface="Times New Roman" pitchFamily="18" charset="0"/>
              </a:rPr>
              <a:t>collegata al mondo </a:t>
            </a:r>
          </a:p>
          <a:p>
            <a:pPr algn="ctr"/>
            <a:r>
              <a:rPr lang="it-IT" sz="1400" b="1" dirty="0" smtClean="0">
                <a:latin typeface="Times New Roman" pitchFamily="18" charset="0"/>
                <a:cs typeface="Times New Roman" pitchFamily="18" charset="0"/>
              </a:rPr>
              <a:t>del lavoro</a:t>
            </a:r>
            <a:endParaRPr lang="it-IT" sz="1400" b="1" dirty="0">
              <a:latin typeface="Times New Roman" pitchFamily="18" charset="0"/>
              <a:cs typeface="Times New Roman" pitchFamily="18" charset="0"/>
            </a:endParaRPr>
          </a:p>
        </p:txBody>
      </p:sp>
      <p:sp>
        <p:nvSpPr>
          <p:cNvPr id="20" name="CasellaDiTesto 19"/>
          <p:cNvSpPr txBox="1"/>
          <p:nvPr/>
        </p:nvSpPr>
        <p:spPr>
          <a:xfrm>
            <a:off x="251520" y="1988840"/>
            <a:ext cx="936104" cy="369332"/>
          </a:xfrm>
          <a:prstGeom prst="rect">
            <a:avLst/>
          </a:prstGeom>
          <a:noFill/>
        </p:spPr>
        <p:txBody>
          <a:bodyPr wrap="square" rtlCol="0">
            <a:spAutoFit/>
          </a:bodyPr>
          <a:lstStyle/>
          <a:p>
            <a:r>
              <a:rPr lang="it-IT" sz="900" dirty="0" smtClean="0">
                <a:latin typeface="Times New Roman" pitchFamily="18" charset="0"/>
                <a:cs typeface="Times New Roman" pitchFamily="18" charset="0"/>
              </a:rPr>
              <a:t>Discussione in aula dopo una</a:t>
            </a:r>
            <a:endParaRPr lang="it-IT" sz="900" dirty="0">
              <a:latin typeface="Times New Roman" pitchFamily="18" charset="0"/>
              <a:cs typeface="Times New Roman" pitchFamily="18" charset="0"/>
            </a:endParaRPr>
          </a:p>
        </p:txBody>
      </p:sp>
      <p:sp>
        <p:nvSpPr>
          <p:cNvPr id="21" name="Rettangolo 20"/>
          <p:cNvSpPr/>
          <p:nvPr/>
        </p:nvSpPr>
        <p:spPr>
          <a:xfrm>
            <a:off x="1475656" y="1988840"/>
            <a:ext cx="864096" cy="369332"/>
          </a:xfrm>
          <a:prstGeom prst="rect">
            <a:avLst/>
          </a:prstGeom>
        </p:spPr>
        <p:txBody>
          <a:bodyPr wrap="square">
            <a:spAutoFit/>
          </a:bodyPr>
          <a:lstStyle/>
          <a:p>
            <a:r>
              <a:rPr lang="it-IT" sz="900" dirty="0" smtClean="0">
                <a:latin typeface="Times New Roman" pitchFamily="18" charset="0"/>
                <a:cs typeface="Times New Roman" pitchFamily="18" charset="0"/>
              </a:rPr>
              <a:t>presentazione </a:t>
            </a:r>
          </a:p>
          <a:p>
            <a:r>
              <a:rPr lang="it-IT" sz="900" dirty="0" smtClean="0">
                <a:latin typeface="Times New Roman" pitchFamily="18" charset="0"/>
                <a:cs typeface="Times New Roman" pitchFamily="18" charset="0"/>
              </a:rPr>
              <a:t>con </a:t>
            </a:r>
            <a:r>
              <a:rPr lang="it-IT" sz="900" dirty="0" err="1" smtClean="0">
                <a:latin typeface="Times New Roman" pitchFamily="18" charset="0"/>
                <a:cs typeface="Times New Roman" pitchFamily="18" charset="0"/>
              </a:rPr>
              <a:t>L.I.M.</a:t>
            </a:r>
            <a:endParaRPr lang="it-IT" sz="900" dirty="0" smtClean="0">
              <a:latin typeface="Times New Roman" pitchFamily="18" charset="0"/>
              <a:cs typeface="Times New Roman" pitchFamily="18" charset="0"/>
            </a:endParaRPr>
          </a:p>
        </p:txBody>
      </p:sp>
      <p:sp>
        <p:nvSpPr>
          <p:cNvPr id="22" name="Rettangolo 21"/>
          <p:cNvSpPr/>
          <p:nvPr/>
        </p:nvSpPr>
        <p:spPr>
          <a:xfrm>
            <a:off x="7884368" y="4005064"/>
            <a:ext cx="1080120" cy="646331"/>
          </a:xfrm>
          <a:prstGeom prst="rect">
            <a:avLst/>
          </a:prstGeom>
        </p:spPr>
        <p:txBody>
          <a:bodyPr wrap="square">
            <a:spAutoFit/>
          </a:bodyPr>
          <a:lstStyle/>
          <a:p>
            <a:r>
              <a:rPr lang="it-IT" sz="900" dirty="0" smtClean="0">
                <a:latin typeface="Times New Roman" pitchFamily="18" charset="0"/>
                <a:cs typeface="Times New Roman" pitchFamily="18" charset="0"/>
              </a:rPr>
              <a:t>Corso "Scienza </a:t>
            </a:r>
          </a:p>
          <a:p>
            <a:r>
              <a:rPr lang="it-IT" sz="900" dirty="0" smtClean="0">
                <a:latin typeface="Times New Roman" pitchFamily="18" charset="0"/>
                <a:cs typeface="Times New Roman" pitchFamily="18" charset="0"/>
              </a:rPr>
              <a:t>e Automazione" </a:t>
            </a:r>
          </a:p>
          <a:p>
            <a:r>
              <a:rPr lang="it-IT" sz="900" dirty="0" smtClean="0">
                <a:latin typeface="Times New Roman" pitchFamily="18" charset="0"/>
                <a:cs typeface="Times New Roman" pitchFamily="18" charset="0"/>
              </a:rPr>
              <a:t>modulo Domotica.</a:t>
            </a:r>
          </a:p>
          <a:p>
            <a:r>
              <a:rPr lang="it-IT" sz="900" dirty="0" err="1" smtClean="0">
                <a:latin typeface="Times New Roman" pitchFamily="18" charset="0"/>
                <a:cs typeface="Times New Roman" pitchFamily="18" charset="0"/>
              </a:rPr>
              <a:t>A.s.</a:t>
            </a:r>
            <a:r>
              <a:rPr lang="it-IT" sz="900" dirty="0" smtClean="0">
                <a:latin typeface="Times New Roman" pitchFamily="18" charset="0"/>
                <a:cs typeface="Times New Roman" pitchFamily="18" charset="0"/>
              </a:rPr>
              <a:t> 2011- 2012</a:t>
            </a:r>
          </a:p>
        </p:txBody>
      </p:sp>
      <p:sp>
        <p:nvSpPr>
          <p:cNvPr id="23" name="Rettangolo 22"/>
          <p:cNvSpPr/>
          <p:nvPr/>
        </p:nvSpPr>
        <p:spPr>
          <a:xfrm>
            <a:off x="2843808" y="5922560"/>
            <a:ext cx="1944216" cy="369332"/>
          </a:xfrm>
          <a:prstGeom prst="rect">
            <a:avLst/>
          </a:prstGeom>
        </p:spPr>
        <p:txBody>
          <a:bodyPr wrap="square">
            <a:spAutoFit/>
          </a:bodyPr>
          <a:lstStyle/>
          <a:p>
            <a:pPr algn="ctr"/>
            <a:r>
              <a:rPr lang="it-IT" sz="900" dirty="0" smtClean="0">
                <a:latin typeface="Times New Roman" pitchFamily="18" charset="0"/>
                <a:cs typeface="Times New Roman" pitchFamily="18" charset="0"/>
              </a:rPr>
              <a:t>Laboratorio per la costruzione </a:t>
            </a:r>
          </a:p>
          <a:p>
            <a:pPr algn="ctr"/>
            <a:r>
              <a:rPr lang="it-IT" sz="900" dirty="0" smtClean="0">
                <a:latin typeface="Times New Roman" pitchFamily="18" charset="0"/>
                <a:cs typeface="Times New Roman" pitchFamily="18" charset="0"/>
              </a:rPr>
              <a:t>di modelli e prototipi</a:t>
            </a:r>
          </a:p>
        </p:txBody>
      </p:sp>
      <p:sp>
        <p:nvSpPr>
          <p:cNvPr id="24" name="Rettangolo 23"/>
          <p:cNvSpPr/>
          <p:nvPr/>
        </p:nvSpPr>
        <p:spPr>
          <a:xfrm>
            <a:off x="5508104" y="5949280"/>
            <a:ext cx="1944216" cy="369332"/>
          </a:xfrm>
          <a:prstGeom prst="rect">
            <a:avLst/>
          </a:prstGeom>
        </p:spPr>
        <p:txBody>
          <a:bodyPr wrap="square">
            <a:spAutoFit/>
          </a:bodyPr>
          <a:lstStyle/>
          <a:p>
            <a:pPr algn="ctr"/>
            <a:r>
              <a:rPr lang="it-IT" sz="900" dirty="0" smtClean="0">
                <a:latin typeface="Times New Roman" pitchFamily="18" charset="0"/>
                <a:cs typeface="Times New Roman" pitchFamily="18" charset="0"/>
              </a:rPr>
              <a:t>Test informatizzato con  tracce audio </a:t>
            </a:r>
          </a:p>
          <a:p>
            <a:pPr algn="ctr"/>
            <a:r>
              <a:rPr lang="it-IT" sz="900" dirty="0" smtClean="0">
                <a:latin typeface="Times New Roman" pitchFamily="18" charset="0"/>
                <a:cs typeface="Times New Roman" pitchFamily="18" charset="0"/>
              </a:rPr>
              <a:t>per tutti gli alunni della classe</a:t>
            </a:r>
            <a:endParaRPr lang="it-IT" sz="900" dirty="0"/>
          </a:p>
        </p:txBody>
      </p:sp>
      <p:sp>
        <p:nvSpPr>
          <p:cNvPr id="25" name="Rettangolo 24"/>
          <p:cNvSpPr/>
          <p:nvPr/>
        </p:nvSpPr>
        <p:spPr>
          <a:xfrm>
            <a:off x="755576" y="4077072"/>
            <a:ext cx="1619672" cy="1200329"/>
          </a:xfrm>
          <a:prstGeom prst="rect">
            <a:avLst/>
          </a:prstGeom>
        </p:spPr>
        <p:txBody>
          <a:bodyPr wrap="square">
            <a:spAutoFit/>
          </a:bodyPr>
          <a:lstStyle/>
          <a:p>
            <a:pPr algn="ctr"/>
            <a:r>
              <a:rPr lang="it-IT" sz="900" dirty="0" smtClean="0">
                <a:latin typeface="Times New Roman" pitchFamily="18" charset="0"/>
                <a:cs typeface="Times New Roman" pitchFamily="18" charset="0"/>
              </a:rPr>
              <a:t>Convegno con Sindaco e Assessore alla Cultura di Caserta, Soprintendenza, Italia Nostra e numerose</a:t>
            </a:r>
          </a:p>
          <a:p>
            <a:pPr algn="ctr"/>
            <a:r>
              <a:rPr lang="it-IT" sz="900" dirty="0" smtClean="0">
                <a:latin typeface="Times New Roman" pitchFamily="18" charset="0"/>
                <a:cs typeface="Times New Roman" pitchFamily="18" charset="0"/>
              </a:rPr>
              <a:t> </a:t>
            </a:r>
            <a:r>
              <a:rPr lang="it-IT" sz="900" dirty="0" err="1" smtClean="0">
                <a:latin typeface="Times New Roman" pitchFamily="18" charset="0"/>
                <a:cs typeface="Times New Roman" pitchFamily="18" charset="0"/>
              </a:rPr>
              <a:t>associaz</a:t>
            </a:r>
            <a:r>
              <a:rPr lang="it-IT" sz="900" dirty="0" smtClean="0">
                <a:latin typeface="Times New Roman" pitchFamily="18" charset="0"/>
                <a:cs typeface="Times New Roman" pitchFamily="18" charset="0"/>
              </a:rPr>
              <a:t>. culturali casertane.</a:t>
            </a:r>
          </a:p>
          <a:p>
            <a:pPr algn="ctr"/>
            <a:r>
              <a:rPr lang="it-IT" sz="900" dirty="0" smtClean="0">
                <a:latin typeface="Times New Roman" pitchFamily="18" charset="0"/>
                <a:cs typeface="Times New Roman" pitchFamily="18" charset="0"/>
              </a:rPr>
              <a:t>Aula Magna 18/5/2012</a:t>
            </a:r>
            <a:endParaRPr lang="it-IT" sz="900" dirty="0" smtClean="0"/>
          </a:p>
          <a:p>
            <a:pPr algn="ctr"/>
            <a:r>
              <a:rPr lang="it-IT" sz="900" dirty="0" smtClean="0">
                <a:latin typeface="Times New Roman" pitchFamily="18" charset="0"/>
                <a:cs typeface="Times New Roman" pitchFamily="18" charset="0"/>
              </a:rPr>
              <a:t>.</a:t>
            </a:r>
          </a:p>
          <a:p>
            <a:pPr algn="ctr"/>
            <a:endParaRPr lang="it-IT" sz="900" dirty="0" smtClean="0">
              <a:latin typeface="Times New Roman" pitchFamily="18" charset="0"/>
              <a:cs typeface="Times New Roman" pitchFamily="18" charset="0"/>
            </a:endParaRPr>
          </a:p>
        </p:txBody>
      </p:sp>
      <p:sp>
        <p:nvSpPr>
          <p:cNvPr id="26" name="Rettangolo 25"/>
          <p:cNvSpPr/>
          <p:nvPr/>
        </p:nvSpPr>
        <p:spPr>
          <a:xfrm>
            <a:off x="6372200" y="2060848"/>
            <a:ext cx="1080120" cy="507831"/>
          </a:xfrm>
          <a:prstGeom prst="rect">
            <a:avLst/>
          </a:prstGeom>
        </p:spPr>
        <p:txBody>
          <a:bodyPr wrap="square">
            <a:spAutoFit/>
          </a:bodyPr>
          <a:lstStyle/>
          <a:p>
            <a:r>
              <a:rPr lang="it-IT" sz="900" dirty="0" smtClean="0">
                <a:latin typeface="Times New Roman" pitchFamily="18" charset="0"/>
                <a:cs typeface="Times New Roman" pitchFamily="18" charset="0"/>
              </a:rPr>
              <a:t>Alunni assistono alla manutenzione di un aeromobile</a:t>
            </a:r>
            <a:endParaRPr lang="it-IT" sz="900" dirty="0"/>
          </a:p>
        </p:txBody>
      </p:sp>
      <p:sp>
        <p:nvSpPr>
          <p:cNvPr id="27" name="Rettangolo 26"/>
          <p:cNvSpPr/>
          <p:nvPr/>
        </p:nvSpPr>
        <p:spPr>
          <a:xfrm>
            <a:off x="3707904" y="4077072"/>
            <a:ext cx="1656184" cy="369332"/>
          </a:xfrm>
          <a:prstGeom prst="rect">
            <a:avLst/>
          </a:prstGeom>
        </p:spPr>
        <p:txBody>
          <a:bodyPr wrap="square">
            <a:spAutoFit/>
          </a:bodyPr>
          <a:lstStyle/>
          <a:p>
            <a:r>
              <a:rPr lang="it-IT" sz="900" dirty="0" smtClean="0">
                <a:latin typeface="Times New Roman" pitchFamily="18" charset="0"/>
                <a:cs typeface="Times New Roman" pitchFamily="18" charset="0"/>
              </a:rPr>
              <a:t>Progetto di città ecosostenibile </a:t>
            </a:r>
          </a:p>
          <a:p>
            <a:r>
              <a:rPr lang="it-IT" sz="900" dirty="0" err="1" smtClean="0">
                <a:latin typeface="Times New Roman" pitchFamily="18" charset="0"/>
                <a:cs typeface="Times New Roman" pitchFamily="18" charset="0"/>
              </a:rPr>
              <a:t>Masdar</a:t>
            </a:r>
            <a:r>
              <a:rPr lang="it-IT" sz="900" dirty="0" smtClean="0">
                <a:latin typeface="Times New Roman" pitchFamily="18" charset="0"/>
                <a:cs typeface="Times New Roman" pitchFamily="18" charset="0"/>
              </a:rPr>
              <a:t>, Emirati Arabi Uniti</a:t>
            </a:r>
            <a:endParaRPr lang="it-IT" sz="900" dirty="0">
              <a:latin typeface="Times New Roman" pitchFamily="18" charset="0"/>
              <a:cs typeface="Times New Roman" pitchFamily="18" charset="0"/>
            </a:endParaRPr>
          </a:p>
        </p:txBody>
      </p:sp>
      <p:sp>
        <p:nvSpPr>
          <p:cNvPr id="28" name="Rettangolo 27"/>
          <p:cNvSpPr/>
          <p:nvPr/>
        </p:nvSpPr>
        <p:spPr>
          <a:xfrm>
            <a:off x="5364088" y="4077072"/>
            <a:ext cx="792087" cy="369332"/>
          </a:xfrm>
          <a:prstGeom prst="rect">
            <a:avLst/>
          </a:prstGeom>
        </p:spPr>
        <p:txBody>
          <a:bodyPr wrap="square">
            <a:spAutoFit/>
          </a:bodyPr>
          <a:lstStyle/>
          <a:p>
            <a:r>
              <a:rPr lang="it-IT" sz="900" dirty="0" err="1" smtClean="0">
                <a:latin typeface="Times New Roman" pitchFamily="18" charset="0"/>
                <a:cs typeface="Times New Roman" pitchFamily="18" charset="0"/>
              </a:rPr>
              <a:t>Prog</a:t>
            </a:r>
            <a:r>
              <a:rPr lang="it-IT" sz="900" dirty="0" smtClean="0">
                <a:latin typeface="Times New Roman" pitchFamily="18" charset="0"/>
                <a:cs typeface="Times New Roman" pitchFamily="18" charset="0"/>
              </a:rPr>
              <a:t>. gruppo LAVA 2009</a:t>
            </a:r>
            <a:endParaRPr lang="it-IT" sz="900" dirty="0">
              <a:latin typeface="Times New Roman" pitchFamily="18" charset="0"/>
              <a:cs typeface="Times New Roman" pitchFamily="18" charset="0"/>
            </a:endParaRPr>
          </a:p>
        </p:txBody>
      </p:sp>
      <p:sp>
        <p:nvSpPr>
          <p:cNvPr id="29" name="Rettangolo 28"/>
          <p:cNvSpPr/>
          <p:nvPr/>
        </p:nvSpPr>
        <p:spPr>
          <a:xfrm>
            <a:off x="0" y="0"/>
            <a:ext cx="7740352" cy="246221"/>
          </a:xfrm>
          <a:prstGeom prst="rect">
            <a:avLst/>
          </a:prstGeom>
        </p:spPr>
        <p:txBody>
          <a:bodyPr wrap="square">
            <a:spAutoFit/>
          </a:bodyPr>
          <a:lstStyle/>
          <a:p>
            <a:pPr algn="ctr"/>
            <a:r>
              <a:rPr lang="it-IT" sz="1000" b="1" dirty="0" err="1" smtClean="0">
                <a:latin typeface="Times New Roman" pitchFamily="18" charset="0"/>
                <a:cs typeface="Times New Roman" pitchFamily="18" charset="0"/>
              </a:rPr>
              <a:t>I.T.I.</a:t>
            </a:r>
            <a:r>
              <a:rPr lang="it-IT" sz="1000" b="1" dirty="0" smtClean="0">
                <a:latin typeface="Times New Roman" pitchFamily="18" charset="0"/>
                <a:cs typeface="Times New Roman" pitchFamily="18" charset="0"/>
              </a:rPr>
              <a:t> – </a:t>
            </a:r>
            <a:r>
              <a:rPr lang="it-IT" sz="1000" b="1" dirty="0" err="1" smtClean="0">
                <a:latin typeface="Times New Roman" pitchFamily="18" charset="0"/>
                <a:cs typeface="Times New Roman" pitchFamily="18" charset="0"/>
              </a:rPr>
              <a:t>L.S.</a:t>
            </a:r>
            <a:r>
              <a:rPr lang="it-IT" sz="1000" b="1" dirty="0" smtClean="0">
                <a:latin typeface="Times New Roman" pitchFamily="18" charset="0"/>
                <a:cs typeface="Times New Roman" pitchFamily="18" charset="0"/>
              </a:rPr>
              <a:t>  “Francesco Giordani”  CASERTA </a:t>
            </a:r>
            <a:endParaRPr lang="it-IT" sz="1000" dirty="0"/>
          </a:p>
        </p:txBody>
      </p:sp>
      <p:sp>
        <p:nvSpPr>
          <p:cNvPr id="31" name="Rettangolo 30"/>
          <p:cNvSpPr/>
          <p:nvPr/>
        </p:nvSpPr>
        <p:spPr>
          <a:xfrm>
            <a:off x="0" y="6611779"/>
            <a:ext cx="9144000" cy="246221"/>
          </a:xfrm>
          <a:prstGeom prst="rect">
            <a:avLst/>
          </a:prstGeom>
        </p:spPr>
        <p:txBody>
          <a:bodyPr wrap="square">
            <a:spAutoFit/>
          </a:bodyPr>
          <a:lstStyle/>
          <a:p>
            <a:pPr algn="ctr">
              <a:defRPr/>
            </a:pPr>
            <a:r>
              <a:rPr lang="it-IT" sz="1000" dirty="0" smtClean="0">
                <a:latin typeface="Times New Roman" pitchFamily="18" charset="0"/>
                <a:cs typeface="Times New Roman" pitchFamily="18" charset="0"/>
              </a:rPr>
              <a:t>Settembre 2012</a:t>
            </a:r>
            <a:endParaRPr lang="it-IT" sz="1000" dirty="0">
              <a:latin typeface="Times New Roman" pitchFamily="18" charset="0"/>
              <a:cs typeface="Times New Roman" pitchFamily="18" charset="0"/>
            </a:endParaRPr>
          </a:p>
        </p:txBody>
      </p:sp>
      <p:sp>
        <p:nvSpPr>
          <p:cNvPr id="32" name="Rettangolo 31"/>
          <p:cNvSpPr/>
          <p:nvPr/>
        </p:nvSpPr>
        <p:spPr>
          <a:xfrm>
            <a:off x="8460432" y="6309320"/>
            <a:ext cx="263214" cy="276999"/>
          </a:xfrm>
          <a:prstGeom prst="rect">
            <a:avLst/>
          </a:prstGeom>
        </p:spPr>
        <p:txBody>
          <a:bodyPr wrap="none">
            <a:spAutoFit/>
          </a:bodyPr>
          <a:lstStyle/>
          <a:p>
            <a:fld id="{561B9739-2A24-43D9-812D-EE269FCC58B3}" type="slidenum">
              <a:rPr lang="it-IT" sz="1200" smtClean="0"/>
              <a:pPr/>
              <a:t>8</a:t>
            </a:fld>
            <a:endParaRPr lang="it-IT" sz="1200" dirty="0"/>
          </a:p>
        </p:txBody>
      </p:sp>
      <p:pic>
        <p:nvPicPr>
          <p:cNvPr id="33" name="Immagine 32" descr="alunni assistiono manutenz2.jpg"/>
          <p:cNvPicPr>
            <a:picLocks noChangeAspect="1"/>
          </p:cNvPicPr>
          <p:nvPr/>
        </p:nvPicPr>
        <p:blipFill>
          <a:blip r:embed="rId10" cstate="print"/>
          <a:stretch>
            <a:fillRect/>
          </a:stretch>
        </p:blipFill>
        <p:spPr>
          <a:xfrm>
            <a:off x="5436096" y="908720"/>
            <a:ext cx="1872008" cy="1152128"/>
          </a:xfrm>
          <a:prstGeom prst="rect">
            <a:avLst/>
          </a:prstGeom>
          <a:effectLst>
            <a:outerShdw blurRad="50800" dist="38100" dir="5400000" algn="t" rotWithShape="0">
              <a:prstClr val="black">
                <a:alpha val="40000"/>
              </a:prstClr>
            </a:outerShdw>
            <a:softEdge rad="3175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074" name="AutoShape 2" descr="https://docs.google.com/presentation/d/1qnNsuYqqz3vMvJVOwYsjBa0f9IYMmJ1FkKJSXdUOri4/viewpage?id=1qnNsuYqqz3vMvJVOwYsjBa0f9IYMmJ1FkKJSXdUOri4&amp;pageid=g8568ee_0_30&amp;rev=2603&amp;hmac=ALf4PZ5wzFzrkYeFuP4IpCEpCprItMZRRA&amp;format=png&amp;w=1280&amp;h=800"/>
          <p:cNvSpPr>
            <a:spLocks noChangeAspect="1" noChangeArrowheads="1"/>
          </p:cNvSpPr>
          <p:nvPr/>
        </p:nvSpPr>
        <p:spPr bwMode="auto">
          <a:xfrm>
            <a:off x="155575" y="-3657600"/>
            <a:ext cx="10153650" cy="7620000"/>
          </a:xfrm>
          <a:prstGeom prst="rect">
            <a:avLst/>
          </a:prstGeom>
          <a:noFill/>
          <a:ln w="9525">
            <a:noFill/>
            <a:miter lim="800000"/>
            <a:headEnd/>
            <a:tailEnd/>
          </a:ln>
        </p:spPr>
        <p:txBody>
          <a:bodyPr/>
          <a:lstStyle/>
          <a:p>
            <a:endParaRPr lang="it-IT">
              <a:latin typeface="Calibri" pitchFamily="34" charset="0"/>
            </a:endParaRPr>
          </a:p>
        </p:txBody>
      </p:sp>
      <p:sp>
        <p:nvSpPr>
          <p:cNvPr id="11" name="Segnaposto piè di pagina 10"/>
          <p:cNvSpPr>
            <a:spLocks noGrp="1"/>
          </p:cNvSpPr>
          <p:nvPr>
            <p:ph type="ftr" sz="quarter" idx="11"/>
          </p:nvPr>
        </p:nvSpPr>
        <p:spPr>
          <a:xfrm>
            <a:off x="0" y="6544990"/>
            <a:ext cx="9144000" cy="313010"/>
          </a:xfrm>
        </p:spPr>
        <p:txBody>
          <a:bodyPr/>
          <a:lstStyle/>
          <a:p>
            <a:pPr>
              <a:defRPr/>
            </a:pPr>
            <a:r>
              <a:rPr lang="it-IT" sz="1000" dirty="0" smtClean="0">
                <a:solidFill>
                  <a:schemeClr val="tx1"/>
                </a:solidFill>
                <a:latin typeface="Times New Roman" pitchFamily="18" charset="0"/>
                <a:cs typeface="Times New Roman" pitchFamily="18" charset="0"/>
              </a:rPr>
              <a:t>Settembre 2012</a:t>
            </a:r>
            <a:endParaRPr lang="it-IT" sz="1000" dirty="0">
              <a:solidFill>
                <a:schemeClr val="tx1"/>
              </a:solidFill>
              <a:latin typeface="Times New Roman" pitchFamily="18" charset="0"/>
              <a:cs typeface="Times New Roman" pitchFamily="18" charset="0"/>
            </a:endParaRPr>
          </a:p>
        </p:txBody>
      </p:sp>
      <p:sp>
        <p:nvSpPr>
          <p:cNvPr id="12" name="Segnaposto numero diapositiva 11"/>
          <p:cNvSpPr>
            <a:spLocks noGrp="1"/>
          </p:cNvSpPr>
          <p:nvPr>
            <p:ph type="sldNum" sz="quarter" idx="12"/>
          </p:nvPr>
        </p:nvSpPr>
        <p:spPr/>
        <p:txBody>
          <a:bodyPr/>
          <a:lstStyle/>
          <a:p>
            <a:pPr>
              <a:defRPr/>
            </a:pPr>
            <a:fld id="{1133CBEF-B94F-49B0-AAB5-79BBD521E6F8}" type="slidenum">
              <a:rPr lang="it-IT"/>
              <a:pPr>
                <a:defRPr/>
              </a:pPr>
              <a:t>9</a:t>
            </a:fld>
            <a:endParaRPr lang="it-IT"/>
          </a:p>
        </p:txBody>
      </p:sp>
      <p:sp>
        <p:nvSpPr>
          <p:cNvPr id="13" name="Rettangolo 12"/>
          <p:cNvSpPr/>
          <p:nvPr/>
        </p:nvSpPr>
        <p:spPr>
          <a:xfrm>
            <a:off x="0" y="476672"/>
            <a:ext cx="9144000" cy="492443"/>
          </a:xfrm>
          <a:prstGeom prst="rect">
            <a:avLst/>
          </a:prstGeom>
        </p:spPr>
        <p:txBody>
          <a:bodyPr wrap="square">
            <a:spAutoFit/>
          </a:bodyPr>
          <a:lstStyle/>
          <a:p>
            <a:pPr algn="ctr" fontAlgn="auto">
              <a:spcBef>
                <a:spcPts val="0"/>
              </a:spcBef>
              <a:spcAft>
                <a:spcPts val="0"/>
              </a:spcAft>
              <a:defRPr/>
            </a:pPr>
            <a:r>
              <a:rPr lang="it-IT" sz="2600" b="1" dirty="0" smtClean="0">
                <a:latin typeface="Times New Roman" pitchFamily="18" charset="0"/>
                <a:cs typeface="Times New Roman" pitchFamily="18" charset="0"/>
              </a:rPr>
              <a:t>La vision: obiettivi del progetto</a:t>
            </a:r>
            <a:endParaRPr lang="it-IT" sz="2600" b="1" dirty="0">
              <a:latin typeface="Times New Roman" pitchFamily="18" charset="0"/>
              <a:cs typeface="Times New Roman" pitchFamily="18" charset="0"/>
            </a:endParaRPr>
          </a:p>
        </p:txBody>
      </p:sp>
      <p:sp>
        <p:nvSpPr>
          <p:cNvPr id="14" name="Rettangolo 13"/>
          <p:cNvSpPr/>
          <p:nvPr/>
        </p:nvSpPr>
        <p:spPr>
          <a:xfrm>
            <a:off x="0" y="0"/>
            <a:ext cx="9144000" cy="246221"/>
          </a:xfrm>
          <a:prstGeom prst="rect">
            <a:avLst/>
          </a:prstGeom>
        </p:spPr>
        <p:txBody>
          <a:bodyPr wrap="square">
            <a:spAutoFit/>
          </a:bodyPr>
          <a:lstStyle/>
          <a:p>
            <a:pPr algn="ctr"/>
            <a:r>
              <a:rPr lang="it-IT" sz="1000" b="1" dirty="0" err="1" smtClean="0">
                <a:latin typeface="Times New Roman" pitchFamily="18" charset="0"/>
                <a:cs typeface="Times New Roman" pitchFamily="18" charset="0"/>
              </a:rPr>
              <a:t>I.T.I.</a:t>
            </a:r>
            <a:r>
              <a:rPr lang="it-IT" sz="1000" b="1" dirty="0" smtClean="0">
                <a:latin typeface="Times New Roman" pitchFamily="18" charset="0"/>
                <a:cs typeface="Times New Roman" pitchFamily="18" charset="0"/>
              </a:rPr>
              <a:t> – </a:t>
            </a:r>
            <a:r>
              <a:rPr lang="it-IT" sz="1000" b="1" dirty="0" err="1" smtClean="0">
                <a:latin typeface="Times New Roman" pitchFamily="18" charset="0"/>
                <a:cs typeface="Times New Roman" pitchFamily="18" charset="0"/>
              </a:rPr>
              <a:t>L.S.</a:t>
            </a:r>
            <a:r>
              <a:rPr lang="it-IT" sz="1000" b="1" dirty="0" smtClean="0">
                <a:latin typeface="Times New Roman" pitchFamily="18" charset="0"/>
                <a:cs typeface="Times New Roman" pitchFamily="18" charset="0"/>
              </a:rPr>
              <a:t>  “Francesco Giordani”  CASERTA </a:t>
            </a:r>
            <a:endParaRPr lang="it-IT" sz="1000" dirty="0"/>
          </a:p>
        </p:txBody>
      </p:sp>
      <p:pic>
        <p:nvPicPr>
          <p:cNvPr id="10" name="Immagine 9" descr="ragazzi-computer.jpg"/>
          <p:cNvPicPr>
            <a:picLocks noChangeAspect="1"/>
          </p:cNvPicPr>
          <p:nvPr/>
        </p:nvPicPr>
        <p:blipFill>
          <a:blip r:embed="rId4" cstate="print"/>
          <a:stretch>
            <a:fillRect/>
          </a:stretch>
        </p:blipFill>
        <p:spPr>
          <a:xfrm>
            <a:off x="5076056" y="2564904"/>
            <a:ext cx="3513952" cy="2232248"/>
          </a:xfrm>
          <a:prstGeom prst="rect">
            <a:avLst/>
          </a:prstGeom>
        </p:spPr>
      </p:pic>
      <p:sp>
        <p:nvSpPr>
          <p:cNvPr id="16" name="Rettangolo arrotondato 15"/>
          <p:cNvSpPr/>
          <p:nvPr/>
        </p:nvSpPr>
        <p:spPr>
          <a:xfrm>
            <a:off x="539552" y="2708920"/>
            <a:ext cx="4896544" cy="194421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82563" lvl="0" indent="-182563" eaLnBrk="0" hangingPunct="0">
              <a:buFontTx/>
              <a:buChar char="•"/>
              <a:defRPr/>
            </a:pPr>
            <a:r>
              <a:rPr lang="it-IT" sz="2200" dirty="0" smtClean="0">
                <a:solidFill>
                  <a:srgbClr val="231F20"/>
                </a:solidFill>
                <a:latin typeface="Times New Roman" pitchFamily="18" charset="0"/>
                <a:ea typeface="Times New Roman" pitchFamily="18" charset="0"/>
                <a:cs typeface="Times New Roman" pitchFamily="18" charset="0"/>
              </a:rPr>
              <a:t>creare una scuola accogliente, un ambiente dove ogni persona possa trovare stimoli e strumenti informatici per esprimere al massimo le proprie capacità;</a:t>
            </a:r>
            <a:endParaRPr lang="it-IT" sz="2200" dirty="0">
              <a:solidFill>
                <a:schemeClr val="tx1"/>
              </a:solidFill>
              <a:latin typeface="Times New Roman" pitchFamily="18" charset="0"/>
              <a:cs typeface="Times New Roman" pitchFamily="18" charset="0"/>
            </a:endParaRPr>
          </a:p>
        </p:txBody>
      </p:sp>
      <p:sp>
        <p:nvSpPr>
          <p:cNvPr id="15" name="Rettangolo arrotondato 14"/>
          <p:cNvSpPr/>
          <p:nvPr/>
        </p:nvSpPr>
        <p:spPr>
          <a:xfrm>
            <a:off x="539552" y="1124744"/>
            <a:ext cx="8064896" cy="1440160"/>
          </a:xfrm>
          <a:prstGeom prst="roundRect">
            <a:avLst/>
          </a:prstGeom>
          <a:effectLst>
            <a:outerShdw blurRad="50800" dist="38100" dir="5400000" algn="t" rotWithShape="0">
              <a:prstClr val="black">
                <a:alpha val="40000"/>
              </a:prstClr>
            </a:outerShdw>
            <a:softEdge rad="31750"/>
          </a:effectLst>
        </p:spPr>
        <p:style>
          <a:lnRef idx="1">
            <a:schemeClr val="accent5"/>
          </a:lnRef>
          <a:fillRef idx="2">
            <a:schemeClr val="accent5"/>
          </a:fillRef>
          <a:effectRef idx="1">
            <a:schemeClr val="accent5"/>
          </a:effectRef>
          <a:fontRef idx="minor">
            <a:schemeClr val="dk1"/>
          </a:fontRef>
        </p:style>
        <p:txBody>
          <a:bodyPr rtlCol="0" anchor="ctr"/>
          <a:lstStyle/>
          <a:p>
            <a:pPr marL="182563" lvl="0" indent="-182563">
              <a:buFont typeface="Arial" pitchFamily="34" charset="0"/>
              <a:buChar char="•"/>
            </a:pPr>
            <a:r>
              <a:rPr lang="it-IT" sz="2200" dirty="0" smtClean="0">
                <a:solidFill>
                  <a:srgbClr val="231F20"/>
                </a:solidFill>
                <a:latin typeface="Times New Roman" pitchFamily="18" charset="0"/>
                <a:ea typeface="Times New Roman" pitchFamily="18" charset="0"/>
                <a:cs typeface="Times New Roman" pitchFamily="18" charset="0"/>
              </a:rPr>
              <a:t>sperimentare nuove metodologie didattiche con l’impiego di </a:t>
            </a:r>
            <a:r>
              <a:rPr lang="it-IT" sz="2200" dirty="0" err="1" smtClean="0">
                <a:solidFill>
                  <a:srgbClr val="231F20"/>
                </a:solidFill>
                <a:latin typeface="Times New Roman" pitchFamily="18" charset="0"/>
                <a:ea typeface="Times New Roman" pitchFamily="18" charset="0"/>
                <a:cs typeface="Times New Roman" pitchFamily="18" charset="0"/>
              </a:rPr>
              <a:t>I.C.T.</a:t>
            </a:r>
            <a:r>
              <a:rPr lang="it-IT" sz="2200" dirty="0" smtClean="0">
                <a:solidFill>
                  <a:srgbClr val="231F20"/>
                </a:solidFill>
                <a:latin typeface="Times New Roman" pitchFamily="18" charset="0"/>
                <a:ea typeface="Times New Roman" pitchFamily="18" charset="0"/>
                <a:cs typeface="Times New Roman" pitchFamily="18" charset="0"/>
              </a:rPr>
              <a:t> per formare cittadini competenti e capaci di affrontare le sfide del futuro;</a:t>
            </a:r>
            <a:endParaRPr lang="it-IT" dirty="0"/>
          </a:p>
        </p:txBody>
      </p:sp>
      <p:sp>
        <p:nvSpPr>
          <p:cNvPr id="17" name="Rettangolo arrotondato 16"/>
          <p:cNvSpPr/>
          <p:nvPr/>
        </p:nvSpPr>
        <p:spPr>
          <a:xfrm>
            <a:off x="539552" y="4797152"/>
            <a:ext cx="8136904" cy="165618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182563" indent="-182563" eaLnBrk="0" hangingPunct="0">
              <a:buFontTx/>
              <a:buChar char="•"/>
            </a:pPr>
            <a:r>
              <a:rPr lang="it-IT" sz="2200" dirty="0" smtClean="0">
                <a:solidFill>
                  <a:srgbClr val="231F20"/>
                </a:solidFill>
                <a:latin typeface="Times New Roman" pitchFamily="18" charset="0"/>
                <a:ea typeface="Times New Roman" pitchFamily="18" charset="0"/>
                <a:cs typeface="Times New Roman" pitchFamily="18" charset="0"/>
              </a:rPr>
              <a:t> aprire la scuola al territorio, essere punto di riferimento e modello per l’istruzione tecnica, offrire servizi di formazione e informazione creando legami strutturali con le realtà formative e produttive italiane ed europee.</a:t>
            </a:r>
            <a:endParaRPr lang="it-IT" sz="2200"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1459</Words>
  <Application>Microsoft Office PowerPoint</Application>
  <PresentationFormat>Presentazione su schermo (4:3)</PresentationFormat>
  <Paragraphs>256</Paragraphs>
  <Slides>25</Slides>
  <Notes>13</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Tema di Office</vt:lpstr>
      <vt:lpstr>PATTO PER LA SCUOL@ 2.0</vt:lpstr>
      <vt:lpstr>Premessa</vt:lpstr>
      <vt:lpstr>Convegno del 16 maggio 2012</vt:lpstr>
      <vt:lpstr>Sintesi delle conclusioni del ministro Profumo  al convegno del 16-5-2012 “Quando lo spazio insegna”</vt:lpstr>
      <vt:lpstr>Esperienze e progetti di scuole 2.0</vt:lpstr>
      <vt:lpstr>Esperienze e progetti di scuole 2.0</vt:lpstr>
      <vt:lpstr>Diapositiva 7</vt:lpstr>
      <vt:lpstr>Diapositiva 8</vt:lpstr>
      <vt:lpstr>Diapositiva 9</vt:lpstr>
      <vt:lpstr>Metodologia didattica: temi e progetti</vt:lpstr>
      <vt:lpstr>Diapositiva 11</vt:lpstr>
      <vt:lpstr>Nuovi ambienti d’apprendimento</vt:lpstr>
      <vt:lpstr>Diapositiva 13</vt:lpstr>
      <vt:lpstr>Ambienti di apprendimento “interni”:  gli open space in progetto</vt:lpstr>
      <vt:lpstr>Ambienti di apprendimento “interni”:  open space area umanistica  in 3d</vt:lpstr>
      <vt:lpstr>Ambienti di apprendimento “interni”:  open space area tecnica  in 3d</vt:lpstr>
      <vt:lpstr>Ambienti di apprendimento “interni”:  open space area scientifica in 3d</vt:lpstr>
      <vt:lpstr>Ambienti di apprendimento “interni”:  aula tipo con banchi a isola in 3d.</vt:lpstr>
      <vt:lpstr>Ambienti di apprendimento “interni”:  aula tipo con banchi a ferro di cavallo in 3d.</vt:lpstr>
      <vt:lpstr>Ambienti di apprendimento “interni”:  aula tipo con banchi a ventaglio in 3d.</vt:lpstr>
      <vt:lpstr>Gli ambienti di apprendimento “esterni”:  la classe virtuale</vt:lpstr>
      <vt:lpstr>Diapositiva 22</vt:lpstr>
      <vt:lpstr>Diapositiva 23</vt:lpstr>
      <vt:lpstr>Struttura “sociale”: Consigli di classe e nuove figure di riferimento</vt:lpstr>
      <vt:lpstr>Feedback e revisione: il modello CAF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FORMIAMO CITTADINI SMART</dc:title>
  <dc:creator>pc-server</dc:creator>
  <cp:lastModifiedBy>pc-server</cp:lastModifiedBy>
  <cp:revision>232</cp:revision>
  <dcterms:created xsi:type="dcterms:W3CDTF">2012-06-19T20:16:35Z</dcterms:created>
  <dcterms:modified xsi:type="dcterms:W3CDTF">2012-08-27T21:21:30Z</dcterms:modified>
</cp:coreProperties>
</file>