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8"/>
  </p:notesMasterIdLst>
  <p:sldIdLst>
    <p:sldId id="256" r:id="rId2"/>
    <p:sldId id="257" r:id="rId3"/>
    <p:sldId id="259" r:id="rId4"/>
    <p:sldId id="262" r:id="rId5"/>
    <p:sldId id="260" r:id="rId6"/>
    <p:sldId id="263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58E98-B078-4387-AC68-530842AC4327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E4754-AE34-4BC9-80BB-5B58F592E50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E4754-AE34-4BC9-80BB-5B58F592E501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14/12/2017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 bwMode="black">
          <a:xfrm>
            <a:off x="214282" y="357166"/>
            <a:ext cx="4572032" cy="607223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Claude-Oscar</a:t>
            </a:r>
            <a:r>
              <a:rPr lang="it-IT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Monet</a:t>
            </a:r>
          </a:p>
          <a:p>
            <a:pPr algn="ctr"/>
            <a:endParaRPr lang="it-IT" sz="28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60000"/>
              </a:lnSpc>
            </a:pPr>
            <a:r>
              <a:rPr lang="it-IT" sz="1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Parigi,  14 novembre 1840</a:t>
            </a:r>
          </a:p>
          <a:p>
            <a:pPr algn="ctr">
              <a:lnSpc>
                <a:spcPct val="60000"/>
              </a:lnSpc>
            </a:pPr>
            <a:r>
              <a:rPr lang="it-IT" sz="1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</a:t>
            </a:r>
          </a:p>
          <a:p>
            <a:pPr algn="ctr">
              <a:lnSpc>
                <a:spcPct val="60000"/>
              </a:lnSpc>
            </a:pPr>
            <a:r>
              <a:rPr lang="it-IT" sz="16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Giverny</a:t>
            </a:r>
            <a:r>
              <a:rPr lang="it-IT" sz="1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5 dicembre 1926</a:t>
            </a:r>
          </a:p>
          <a:p>
            <a:pPr algn="ctr">
              <a:lnSpc>
                <a:spcPct val="60000"/>
              </a:lnSpc>
            </a:pPr>
            <a:endParaRPr lang="it-IT" sz="18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60000"/>
              </a:lnSpc>
            </a:pPr>
            <a:endParaRPr lang="it-IT" sz="18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>
              <a:lnSpc>
                <a:spcPct val="60000"/>
              </a:lnSpc>
            </a:pPr>
            <a:endParaRPr lang="it-IT" sz="18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it-IT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E’ stato un pittore francese, considerato uno dei fondatori dell’impressionismo francese e certamente il più coerente e prolifico del movimento. </a:t>
            </a:r>
          </a:p>
          <a:p>
            <a:pPr algn="just"/>
            <a:r>
              <a:rPr lang="it-IT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 suoi lavori si distinguono per la rappresentazione della sua immediata percezione dei soggetti, in particolar modo per quanto riguarda la paesaggistica e la pittura </a:t>
            </a:r>
            <a:r>
              <a:rPr lang="it-IT" sz="1800" b="1" i="1" dirty="0" smtClean="0">
                <a:solidFill>
                  <a:schemeClr val="accent1"/>
                </a:solidFill>
              </a:rPr>
              <a:t>en</a:t>
            </a:r>
            <a:r>
              <a:rPr lang="it-IT" sz="1800" b="1" dirty="0" smtClean="0">
                <a:solidFill>
                  <a:schemeClr val="accent1"/>
                </a:solidFill>
              </a:rPr>
              <a:t> </a:t>
            </a:r>
            <a:r>
              <a:rPr lang="it-IT" sz="1800" b="1" i="1" dirty="0" smtClean="0">
                <a:solidFill>
                  <a:schemeClr val="accent1"/>
                </a:solidFill>
              </a:rPr>
              <a:t>plein air</a:t>
            </a:r>
            <a:r>
              <a:rPr lang="it-IT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pic>
        <p:nvPicPr>
          <p:cNvPr id="4" name="Immagine 3" descr="Claude_Mone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5102" y="285728"/>
            <a:ext cx="4006023" cy="578647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43932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   </a:t>
            </a:r>
            <a:r>
              <a:rPr lang="it-IT" dirty="0" err="1" smtClean="0"/>
              <a:t>Jardin</a:t>
            </a:r>
            <a:r>
              <a:rPr lang="it-IT" dirty="0" smtClean="0"/>
              <a:t> à </a:t>
            </a:r>
            <a:r>
              <a:rPr lang="it-IT" dirty="0" err="1" smtClean="0"/>
              <a:t>Sainte-Adresse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  di </a:t>
            </a:r>
            <a:r>
              <a:rPr lang="it-IT" dirty="0" err="1" smtClean="0"/>
              <a:t>Claude-Oscar</a:t>
            </a:r>
            <a:r>
              <a:rPr lang="it-IT" dirty="0" smtClean="0"/>
              <a:t> Monet</a:t>
            </a:r>
            <a:endParaRPr lang="it-IT" dirty="0"/>
          </a:p>
        </p:txBody>
      </p:sp>
      <p:pic>
        <p:nvPicPr>
          <p:cNvPr id="4" name="Segnaposto contenuto 3" descr="300px-Claude_Monet_-_Jardin_à_Sainte-Adress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571612"/>
            <a:ext cx="8358246" cy="5072091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110287"/>
          </a:xfr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28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it-IT" sz="5000" dirty="0" smtClean="0">
                <a:solidFill>
                  <a:schemeClr val="accent1">
                    <a:lumMod val="75000"/>
                  </a:schemeClr>
                </a:solidFill>
              </a:rPr>
              <a:t>La terrazza a </a:t>
            </a:r>
            <a:r>
              <a:rPr lang="it-IT" sz="5000" dirty="0" err="1" smtClean="0">
                <a:solidFill>
                  <a:schemeClr val="accent1">
                    <a:lumMod val="75000"/>
                  </a:schemeClr>
                </a:solidFill>
              </a:rPr>
              <a:t>Sainte-Adresse</a:t>
            </a:r>
            <a:endParaRPr lang="it-IT" sz="5000" dirty="0" smtClean="0"/>
          </a:p>
          <a:p>
            <a:pPr>
              <a:buNone/>
            </a:pPr>
            <a:r>
              <a:rPr lang="it-IT" dirty="0" smtClean="0"/>
              <a:t>                                </a:t>
            </a:r>
            <a:r>
              <a:rPr lang="it-IT" b="1" dirty="0" smtClean="0">
                <a:solidFill>
                  <a:srgbClr val="006600"/>
                </a:solidFill>
              </a:rPr>
              <a:t>Analisi dell’opera</a:t>
            </a:r>
          </a:p>
          <a:p>
            <a:pPr>
              <a:buNone/>
            </a:pPr>
            <a:endParaRPr lang="it-IT" b="1" dirty="0" smtClean="0">
              <a:solidFill>
                <a:srgbClr val="006600"/>
              </a:solidFill>
            </a:endParaRPr>
          </a:p>
          <a:p>
            <a:pPr algn="just">
              <a:buNone/>
            </a:pPr>
            <a:r>
              <a:rPr lang="it-IT" dirty="0" smtClean="0"/>
              <a:t>   </a:t>
            </a:r>
            <a:r>
              <a:rPr lang="it-IT" sz="2800" dirty="0" smtClean="0">
                <a:solidFill>
                  <a:srgbClr val="000099"/>
                </a:solidFill>
              </a:rPr>
              <a:t>L'opera, per l'epoca, è veramente straordinaria, in quanto utilizza una veduta dall'alto, priva di un unico punto di fuga. </a:t>
            </a:r>
          </a:p>
          <a:p>
            <a:pPr algn="just">
              <a:buNone/>
            </a:pPr>
            <a:r>
              <a:rPr lang="it-IT" sz="2800" dirty="0" smtClean="0">
                <a:solidFill>
                  <a:srgbClr val="000099"/>
                </a:solidFill>
              </a:rPr>
              <a:t>   Tanti piccoli tocchi di colore puro, dai toni brillanti, esaltano la luminosità della scena. </a:t>
            </a:r>
          </a:p>
          <a:p>
            <a:pPr algn="just">
              <a:buNone/>
            </a:pPr>
            <a:r>
              <a:rPr lang="it-IT" sz="2800" dirty="0" smtClean="0">
                <a:solidFill>
                  <a:srgbClr val="000099"/>
                </a:solidFill>
              </a:rPr>
              <a:t>   L'ampia superficie del mare è punteggiata da numerose barche di diversa grandezza e la striscia di cielo è in parte serena e in parte nuvolosa.</a:t>
            </a:r>
          </a:p>
          <a:p>
            <a:pPr algn="just">
              <a:buNone/>
            </a:pPr>
            <a:r>
              <a:rPr lang="it-IT" sz="2800" dirty="0" smtClean="0">
                <a:solidFill>
                  <a:srgbClr val="000099"/>
                </a:solidFill>
              </a:rPr>
              <a:t>   Mare e cielo si spartiscono la composizione con la terrazza, vivacizzata dalla presenza dei gladioli e dei nasturzi</a:t>
            </a:r>
            <a:r>
              <a:rPr lang="it-IT" sz="2400" dirty="0" smtClean="0">
                <a:solidFill>
                  <a:srgbClr val="000099"/>
                </a:solidFill>
              </a:rPr>
              <a:t>. </a:t>
            </a:r>
            <a:endParaRPr lang="it-IT" sz="2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4"/>
          <p:cNvSpPr>
            <a:spLocks noGrp="1"/>
          </p:cNvSpPr>
          <p:nvPr>
            <p:ph idx="1"/>
          </p:nvPr>
        </p:nvSpPr>
        <p:spPr>
          <a:xfrm>
            <a:off x="214313" y="214313"/>
            <a:ext cx="8472487" cy="6357937"/>
          </a:xfrm>
        </p:spPr>
        <p:txBody>
          <a:bodyPr/>
          <a:lstStyle/>
          <a:p>
            <a:pPr>
              <a:buNone/>
            </a:pPr>
            <a:r>
              <a:rPr lang="it-IT" sz="4400" dirty="0" smtClean="0">
                <a:solidFill>
                  <a:schemeClr val="accent1">
                    <a:lumMod val="75000"/>
                  </a:schemeClr>
                </a:solidFill>
              </a:rPr>
              <a:t>   La </a:t>
            </a:r>
            <a:r>
              <a:rPr lang="it-IT" sz="4400" dirty="0" smtClean="0">
                <a:solidFill>
                  <a:schemeClr val="accent1">
                    <a:lumMod val="75000"/>
                  </a:schemeClr>
                </a:solidFill>
              </a:rPr>
              <a:t>terrazza a </a:t>
            </a:r>
            <a:r>
              <a:rPr lang="it-IT" sz="4400" dirty="0" err="1" smtClean="0">
                <a:solidFill>
                  <a:schemeClr val="accent1">
                    <a:lumMod val="75000"/>
                  </a:schemeClr>
                </a:solidFill>
              </a:rPr>
              <a:t>Sainte-Adresse</a:t>
            </a:r>
            <a:r>
              <a:rPr lang="it-IT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4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sz="4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sz="2400" dirty="0" smtClean="0">
                <a:solidFill>
                  <a:srgbClr val="FFFF00"/>
                </a:solidFill>
              </a:rPr>
              <a:t>                                    </a:t>
            </a:r>
            <a:r>
              <a:rPr lang="it-IT" sz="2000" b="1" dirty="0" smtClean="0">
                <a:solidFill>
                  <a:srgbClr val="006600"/>
                </a:solidFill>
              </a:rPr>
              <a:t>Analisi dell’opera </a:t>
            </a:r>
            <a:endParaRPr lang="it-IT" sz="2000" b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dirty="0" smtClean="0"/>
              <a:t>  </a:t>
            </a:r>
            <a:r>
              <a:rPr lang="it-IT" sz="2400" dirty="0" smtClean="0">
                <a:solidFill>
                  <a:srgbClr val="000099"/>
                </a:solidFill>
              </a:rPr>
              <a:t>Le </a:t>
            </a:r>
            <a:r>
              <a:rPr lang="it-IT" sz="2400" dirty="0" smtClean="0">
                <a:solidFill>
                  <a:srgbClr val="000099"/>
                </a:solidFill>
              </a:rPr>
              <a:t>figure rappresentate sono il dottor </a:t>
            </a:r>
            <a:r>
              <a:rPr lang="it-IT" sz="2400" dirty="0" err="1" smtClean="0">
                <a:solidFill>
                  <a:srgbClr val="000099"/>
                </a:solidFill>
              </a:rPr>
              <a:t>Alphonse</a:t>
            </a:r>
            <a:r>
              <a:rPr lang="it-IT" sz="2400" dirty="0" smtClean="0">
                <a:solidFill>
                  <a:srgbClr val="000099"/>
                </a:solidFill>
              </a:rPr>
              <a:t> </a:t>
            </a:r>
            <a:br>
              <a:rPr lang="it-IT" sz="2400" dirty="0" smtClean="0">
                <a:solidFill>
                  <a:srgbClr val="000099"/>
                </a:solidFill>
              </a:rPr>
            </a:br>
            <a:r>
              <a:rPr lang="it-IT" sz="2400" dirty="0" smtClean="0">
                <a:solidFill>
                  <a:srgbClr val="000099"/>
                </a:solidFill>
              </a:rPr>
              <a:t>  </a:t>
            </a:r>
            <a:r>
              <a:rPr lang="it-IT" sz="2400" dirty="0" smtClean="0">
                <a:solidFill>
                  <a:srgbClr val="000099"/>
                </a:solidFill>
              </a:rPr>
              <a:t> </a:t>
            </a:r>
            <a:r>
              <a:rPr lang="it-IT" sz="2400" dirty="0" err="1" smtClean="0">
                <a:solidFill>
                  <a:srgbClr val="000099"/>
                </a:solidFill>
              </a:rPr>
              <a:t>Lecadre</a:t>
            </a:r>
            <a:r>
              <a:rPr lang="it-IT" sz="2400" dirty="0" smtClean="0">
                <a:solidFill>
                  <a:srgbClr val="000099"/>
                </a:solidFill>
              </a:rPr>
              <a:t> </a:t>
            </a:r>
            <a:r>
              <a:rPr lang="it-IT" sz="2400" dirty="0" smtClean="0">
                <a:solidFill>
                  <a:srgbClr val="000099"/>
                </a:solidFill>
              </a:rPr>
              <a:t>e sua figlia </a:t>
            </a:r>
            <a:r>
              <a:rPr lang="it-IT" sz="2400" dirty="0" err="1" smtClean="0">
                <a:solidFill>
                  <a:srgbClr val="000099"/>
                </a:solidFill>
              </a:rPr>
              <a:t>Jeanne-Marguerite</a:t>
            </a:r>
            <a:r>
              <a:rPr lang="it-IT" sz="2400" dirty="0" smtClean="0">
                <a:solidFill>
                  <a:srgbClr val="000099"/>
                </a:solidFill>
              </a:rPr>
              <a:t>.</a:t>
            </a:r>
          </a:p>
          <a:p>
            <a:pPr>
              <a:buNone/>
            </a:pPr>
            <a:r>
              <a:rPr lang="it-IT" sz="2400" dirty="0" smtClean="0">
                <a:solidFill>
                  <a:srgbClr val="000099"/>
                </a:solidFill>
              </a:rPr>
              <a:t> </a:t>
            </a:r>
            <a:r>
              <a:rPr lang="it-IT" sz="2400" dirty="0" smtClean="0">
                <a:solidFill>
                  <a:srgbClr val="000099"/>
                </a:solidFill>
              </a:rPr>
              <a:t>      L'uomo seduto sembra </a:t>
            </a:r>
            <a:r>
              <a:rPr lang="it-IT" sz="2400" dirty="0" smtClean="0">
                <a:solidFill>
                  <a:srgbClr val="000099"/>
                </a:solidFill>
              </a:rPr>
              <a:t>essere il padre del pittore, ma </a:t>
            </a:r>
          </a:p>
          <a:p>
            <a:pPr>
              <a:buNone/>
            </a:pPr>
            <a:r>
              <a:rPr lang="it-IT" sz="2400" dirty="0" smtClean="0">
                <a:solidFill>
                  <a:srgbClr val="000099"/>
                </a:solidFill>
              </a:rPr>
              <a:t>       l’identità dei personaggi </a:t>
            </a:r>
            <a:r>
              <a:rPr lang="it-IT" sz="2400" dirty="0" smtClean="0">
                <a:solidFill>
                  <a:srgbClr val="000099"/>
                </a:solidFill>
              </a:rPr>
              <a:t>non è troppo importante.</a:t>
            </a:r>
            <a:br>
              <a:rPr lang="it-IT" sz="2400" dirty="0" smtClean="0">
                <a:solidFill>
                  <a:srgbClr val="000099"/>
                </a:solidFill>
              </a:rPr>
            </a:br>
            <a:r>
              <a:rPr lang="it-IT" sz="2400" dirty="0" smtClean="0">
                <a:solidFill>
                  <a:srgbClr val="000099"/>
                </a:solidFill>
              </a:rPr>
              <a:t>  </a:t>
            </a:r>
            <a:r>
              <a:rPr lang="it-IT" sz="2400" dirty="0" smtClean="0">
                <a:solidFill>
                  <a:srgbClr val="000099"/>
                </a:solidFill>
              </a:rPr>
              <a:t> La </a:t>
            </a:r>
            <a:r>
              <a:rPr lang="it-IT" sz="2400" dirty="0" smtClean="0">
                <a:solidFill>
                  <a:srgbClr val="000099"/>
                </a:solidFill>
              </a:rPr>
              <a:t>vera protagonista è l'atmosfera intrisa di luce e </a:t>
            </a:r>
            <a:br>
              <a:rPr lang="it-IT" sz="2400" dirty="0" smtClean="0">
                <a:solidFill>
                  <a:srgbClr val="000099"/>
                </a:solidFill>
              </a:rPr>
            </a:br>
            <a:r>
              <a:rPr lang="it-IT" sz="2400" dirty="0" smtClean="0">
                <a:solidFill>
                  <a:srgbClr val="000099"/>
                </a:solidFill>
              </a:rPr>
              <a:t>  </a:t>
            </a:r>
            <a:r>
              <a:rPr lang="it-IT" sz="2400" dirty="0" smtClean="0">
                <a:solidFill>
                  <a:srgbClr val="000099"/>
                </a:solidFill>
              </a:rPr>
              <a:t> animata </a:t>
            </a:r>
            <a:r>
              <a:rPr lang="it-IT" sz="2400" dirty="0" smtClean="0">
                <a:solidFill>
                  <a:srgbClr val="000099"/>
                </a:solidFill>
              </a:rPr>
              <a:t>da una leggera brezza che muove le  bandiere,  </a:t>
            </a:r>
            <a:br>
              <a:rPr lang="it-IT" sz="2400" dirty="0" smtClean="0">
                <a:solidFill>
                  <a:srgbClr val="000099"/>
                </a:solidFill>
              </a:rPr>
            </a:br>
            <a:r>
              <a:rPr lang="it-IT" sz="2400" dirty="0" smtClean="0">
                <a:solidFill>
                  <a:srgbClr val="000099"/>
                </a:solidFill>
              </a:rPr>
              <a:t>  </a:t>
            </a:r>
            <a:r>
              <a:rPr lang="it-IT" sz="2400" dirty="0" smtClean="0">
                <a:solidFill>
                  <a:srgbClr val="000099"/>
                </a:solidFill>
              </a:rPr>
              <a:t> senza </a:t>
            </a:r>
            <a:r>
              <a:rPr lang="it-IT" sz="2400" dirty="0" smtClean="0">
                <a:solidFill>
                  <a:srgbClr val="000099"/>
                </a:solidFill>
              </a:rPr>
              <a:t>turbare la quiete del momento</a:t>
            </a:r>
            <a:r>
              <a:rPr lang="it-IT" sz="2400" dirty="0" smtClean="0">
                <a:solidFill>
                  <a:schemeClr val="bg1"/>
                </a:solidFill>
              </a:rPr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3400" y="1314448"/>
            <a:ext cx="7851648" cy="1828800"/>
          </a:xfrm>
        </p:spPr>
        <p:txBody>
          <a:bodyPr/>
          <a:lstStyle/>
          <a:p>
            <a:r>
              <a:rPr lang="it-IT" sz="5400" dirty="0" smtClean="0">
                <a:solidFill>
                  <a:schemeClr val="bg2"/>
                </a:solidFill>
              </a:rPr>
              <a:t>La terrazza a </a:t>
            </a:r>
            <a:r>
              <a:rPr lang="it-IT" sz="5400" dirty="0" err="1" smtClean="0">
                <a:solidFill>
                  <a:schemeClr val="bg2"/>
                </a:solidFill>
              </a:rPr>
              <a:t>Sainte-Adresse</a:t>
            </a:r>
            <a:endParaRPr lang="it-IT" dirty="0">
              <a:solidFill>
                <a:schemeClr val="bg2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1">
                    <a:lumMod val="75000"/>
                  </a:schemeClr>
                </a:solidFill>
              </a:rPr>
              <a:t>La terrazza a </a:t>
            </a:r>
            <a:r>
              <a:rPr lang="it-IT" sz="2800" dirty="0" err="1" smtClean="0">
                <a:solidFill>
                  <a:schemeClr val="accent1">
                    <a:lumMod val="75000"/>
                  </a:schemeClr>
                </a:solidFill>
              </a:rPr>
              <a:t>Sainte-Adress</a:t>
            </a:r>
            <a:endParaRPr lang="it-IT" sz="28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        </a:t>
            </a:r>
            <a:r>
              <a:rPr lang="it-IT" sz="4400" dirty="0" smtClean="0">
                <a:solidFill>
                  <a:srgbClr val="000099"/>
                </a:solidFill>
              </a:rPr>
              <a:t>Grazie per l’ attenzione </a:t>
            </a:r>
          </a:p>
          <a:p>
            <a:pPr>
              <a:buNone/>
            </a:pPr>
            <a:r>
              <a:rPr lang="it-IT" sz="4400" dirty="0" smtClean="0">
                <a:solidFill>
                  <a:srgbClr val="000099"/>
                </a:solidFill>
              </a:rPr>
              <a:t> </a:t>
            </a:r>
            <a:r>
              <a:rPr lang="it-IT" sz="4400" dirty="0" smtClean="0">
                <a:solidFill>
                  <a:srgbClr val="000099"/>
                </a:solidFill>
              </a:rPr>
              <a:t>    A cura della IV C Informatica </a:t>
            </a:r>
            <a:endParaRPr lang="it-IT" sz="4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</TotalTime>
  <Words>196</Words>
  <PresentationFormat>Presentazione su schermo (4:3)</PresentationFormat>
  <Paragraphs>32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Equinozio</vt:lpstr>
      <vt:lpstr>Diapositiva 1</vt:lpstr>
      <vt:lpstr>   Jardin à Sainte-Adresse    di Claude-Oscar Monet</vt:lpstr>
      <vt:lpstr>Diapositiva 3</vt:lpstr>
      <vt:lpstr>Diapositiva 4</vt:lpstr>
      <vt:lpstr>La terrazza a Sainte-Adresse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PC14-LAB221</cp:lastModifiedBy>
  <cp:revision>15</cp:revision>
  <dcterms:modified xsi:type="dcterms:W3CDTF">2017-12-14T10:57:57Z</dcterms:modified>
</cp:coreProperties>
</file>