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0"/>
  </p:handoutMasterIdLst>
  <p:sldIdLst>
    <p:sldId id="256" r:id="rId2"/>
    <p:sldId id="278" r:id="rId3"/>
    <p:sldId id="302" r:id="rId4"/>
    <p:sldId id="257" r:id="rId5"/>
    <p:sldId id="280" r:id="rId6"/>
    <p:sldId id="279" r:id="rId7"/>
    <p:sldId id="281" r:id="rId8"/>
    <p:sldId id="282" r:id="rId9"/>
    <p:sldId id="283" r:id="rId10"/>
    <p:sldId id="284" r:id="rId11"/>
    <p:sldId id="285" r:id="rId12"/>
    <p:sldId id="286" r:id="rId13"/>
    <p:sldId id="287" r:id="rId14"/>
    <p:sldId id="288" r:id="rId15"/>
    <p:sldId id="289" r:id="rId16"/>
    <p:sldId id="290" r:id="rId17"/>
    <p:sldId id="277" r:id="rId18"/>
    <p:sldId id="258" r:id="rId19"/>
    <p:sldId id="259" r:id="rId20"/>
    <p:sldId id="260" r:id="rId21"/>
    <p:sldId id="261" r:id="rId22"/>
    <p:sldId id="262" r:id="rId23"/>
    <p:sldId id="263" r:id="rId24"/>
    <p:sldId id="264" r:id="rId25"/>
    <p:sldId id="273" r:id="rId26"/>
    <p:sldId id="274" r:id="rId27"/>
    <p:sldId id="276" r:id="rId28"/>
    <p:sldId id="291" r:id="rId29"/>
    <p:sldId id="294" r:id="rId30"/>
    <p:sldId id="293" r:id="rId31"/>
    <p:sldId id="295" r:id="rId32"/>
    <p:sldId id="296" r:id="rId33"/>
    <p:sldId id="297" r:id="rId34"/>
    <p:sldId id="298" r:id="rId35"/>
    <p:sldId id="299" r:id="rId36"/>
    <p:sldId id="300" r:id="rId37"/>
    <p:sldId id="301" r:id="rId38"/>
    <p:sldId id="269" r:id="rId39"/>
  </p:sldIdLst>
  <p:sldSz cx="9144000" cy="5143500" type="screen16x9"/>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33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89698" autoAdjust="0"/>
  </p:normalViewPr>
  <p:slideViewPr>
    <p:cSldViewPr>
      <p:cViewPr>
        <p:scale>
          <a:sx n="97" d="100"/>
          <a:sy n="97" d="100"/>
        </p:scale>
        <p:origin x="-2034" y="-1020"/>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slide" Target="../slides/slide22.xml"/><Relationship Id="rId2" Type="http://schemas.openxmlformats.org/officeDocument/2006/relationships/slide" Target="../slides/slide21.xml"/><Relationship Id="rId1" Type="http://schemas.openxmlformats.org/officeDocument/2006/relationships/slide" Target="../slides/slide2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4A527F-22EA-41EF-9A2E-3ED9C17BEA9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it-IT"/>
        </a:p>
      </dgm:t>
    </dgm:pt>
    <dgm:pt modelId="{FFA16DB0-58C2-4DF3-A234-6173380E7865}">
      <dgm:prSet phldrT="[Testo]"/>
      <dgm:spPr/>
      <dgm:t>
        <a:bodyPr/>
        <a:lstStyle/>
        <a:p>
          <a:r>
            <a:rPr lang="it-IT" b="1" smtClean="0">
              <a:latin typeface="Times New Roman" pitchFamily="18" charset="0"/>
              <a:cs typeface="Times New Roman" pitchFamily="18" charset="0"/>
              <a:hlinkClick xmlns:r="http://schemas.openxmlformats.org/officeDocument/2006/relationships" r:id="rId1" action="ppaction://hlinksldjump"/>
            </a:rPr>
            <a:t>Livello di istituto</a:t>
          </a:r>
          <a:r>
            <a:rPr lang="it-IT" smtClean="0">
              <a:latin typeface="Times New Roman" pitchFamily="18" charset="0"/>
              <a:cs typeface="Times New Roman" pitchFamily="18" charset="0"/>
              <a:hlinkClick xmlns:r="http://schemas.openxmlformats.org/officeDocument/2006/relationships" r:id="rId1" action="ppaction://hlinksldjump"/>
            </a:rPr>
            <a:t> </a:t>
          </a:r>
          <a:r>
            <a:rPr lang="it-IT" smtClean="0">
              <a:latin typeface="Times New Roman" pitchFamily="18" charset="0"/>
              <a:cs typeface="Times New Roman" pitchFamily="18" charset="0"/>
            </a:rPr>
            <a:t> </a:t>
          </a:r>
          <a:endParaRPr lang="it-IT"/>
        </a:p>
      </dgm:t>
    </dgm:pt>
    <dgm:pt modelId="{6C13FDA0-0C32-4BF6-B298-929969D25282}" type="parTrans" cxnId="{6294F35C-6489-483A-90F9-23B6DCFA990B}">
      <dgm:prSet/>
      <dgm:spPr/>
      <dgm:t>
        <a:bodyPr/>
        <a:lstStyle/>
        <a:p>
          <a:endParaRPr lang="it-IT"/>
        </a:p>
      </dgm:t>
    </dgm:pt>
    <dgm:pt modelId="{C2748F65-CEF0-45DB-BEDE-D5CE814551C8}" type="sibTrans" cxnId="{6294F35C-6489-483A-90F9-23B6DCFA990B}">
      <dgm:prSet/>
      <dgm:spPr/>
      <dgm:t>
        <a:bodyPr/>
        <a:lstStyle/>
        <a:p>
          <a:endParaRPr lang="it-IT"/>
        </a:p>
      </dgm:t>
    </dgm:pt>
    <dgm:pt modelId="{EBA25993-A043-437C-B637-83C2C336384F}">
      <dgm:prSet phldrT="[Testo]"/>
      <dgm:spPr/>
      <dgm:t>
        <a:bodyPr/>
        <a:lstStyle/>
        <a:p>
          <a:r>
            <a:rPr lang="it-IT" b="1" smtClean="0">
              <a:latin typeface="Times New Roman" pitchFamily="18" charset="0"/>
              <a:cs typeface="Times New Roman" pitchFamily="18" charset="0"/>
              <a:hlinkClick xmlns:r="http://schemas.openxmlformats.org/officeDocument/2006/relationships" r:id="rId2" action="ppaction://hlinksldjump"/>
            </a:rPr>
            <a:t>Livello Provinciale e Regionale</a:t>
          </a:r>
          <a:r>
            <a:rPr lang="it-IT" smtClean="0">
              <a:latin typeface="Times New Roman" pitchFamily="18" charset="0"/>
              <a:cs typeface="Times New Roman" pitchFamily="18" charset="0"/>
            </a:rPr>
            <a:t>  </a:t>
          </a:r>
          <a:endParaRPr lang="it-IT"/>
        </a:p>
      </dgm:t>
    </dgm:pt>
    <dgm:pt modelId="{84F413D6-EF5B-4AEE-BEBC-61BD701CA485}" type="parTrans" cxnId="{8CE81A17-2ABC-4FCA-A954-FFF7C22A7BC2}">
      <dgm:prSet/>
      <dgm:spPr/>
      <dgm:t>
        <a:bodyPr/>
        <a:lstStyle/>
        <a:p>
          <a:endParaRPr lang="it-IT"/>
        </a:p>
      </dgm:t>
    </dgm:pt>
    <dgm:pt modelId="{4C827FB5-B507-4CC0-9C4F-0A93CD1D5866}" type="sibTrans" cxnId="{8CE81A17-2ABC-4FCA-A954-FFF7C22A7BC2}">
      <dgm:prSet/>
      <dgm:spPr/>
      <dgm:t>
        <a:bodyPr/>
        <a:lstStyle/>
        <a:p>
          <a:endParaRPr lang="it-IT"/>
        </a:p>
      </dgm:t>
    </dgm:pt>
    <dgm:pt modelId="{C2406EB8-366E-4193-A359-B7563B8F14B8}">
      <dgm:prSet phldrT="[Testo]"/>
      <dgm:spPr/>
      <dgm:t>
        <a:bodyPr/>
        <a:lstStyle/>
        <a:p>
          <a:r>
            <a:rPr lang="it-IT" b="1" smtClean="0">
              <a:latin typeface="Times New Roman" pitchFamily="18" charset="0"/>
              <a:cs typeface="Times New Roman" pitchFamily="18" charset="0"/>
              <a:hlinkClick xmlns:r="http://schemas.openxmlformats.org/officeDocument/2006/relationships" r:id="rId3" action="ppaction://hlinksldjump"/>
            </a:rPr>
            <a:t>Livello Nazionale</a:t>
          </a:r>
          <a:r>
            <a:rPr lang="it-IT" smtClean="0">
              <a:latin typeface="Times New Roman" pitchFamily="18" charset="0"/>
              <a:cs typeface="Times New Roman" pitchFamily="18" charset="0"/>
            </a:rPr>
            <a:t>  </a:t>
          </a:r>
          <a:endParaRPr lang="it-IT"/>
        </a:p>
      </dgm:t>
    </dgm:pt>
    <dgm:pt modelId="{FF8D358E-0502-41D2-B2FA-FE67F67D53D9}" type="parTrans" cxnId="{5DFFE3A9-B8B5-4836-BDB9-8841D164D6A3}">
      <dgm:prSet/>
      <dgm:spPr/>
      <dgm:t>
        <a:bodyPr/>
        <a:lstStyle/>
        <a:p>
          <a:endParaRPr lang="it-IT"/>
        </a:p>
      </dgm:t>
    </dgm:pt>
    <dgm:pt modelId="{34D6BF98-A5EF-4206-A762-13555A82558B}" type="sibTrans" cxnId="{5DFFE3A9-B8B5-4836-BDB9-8841D164D6A3}">
      <dgm:prSet/>
      <dgm:spPr/>
      <dgm:t>
        <a:bodyPr/>
        <a:lstStyle/>
        <a:p>
          <a:endParaRPr lang="it-IT"/>
        </a:p>
      </dgm:t>
    </dgm:pt>
    <dgm:pt modelId="{EDACCF4C-34F8-4BB8-9501-75C18B0F73E5}" type="pres">
      <dgm:prSet presAssocID="{984A527F-22EA-41EF-9A2E-3ED9C17BEA98}" presName="linear" presStyleCnt="0">
        <dgm:presLayoutVars>
          <dgm:dir/>
          <dgm:animLvl val="lvl"/>
          <dgm:resizeHandles val="exact"/>
        </dgm:presLayoutVars>
      </dgm:prSet>
      <dgm:spPr/>
      <dgm:t>
        <a:bodyPr/>
        <a:lstStyle/>
        <a:p>
          <a:endParaRPr lang="it-IT"/>
        </a:p>
      </dgm:t>
    </dgm:pt>
    <dgm:pt modelId="{BC5B6575-3B2A-4062-BD47-306241455408}" type="pres">
      <dgm:prSet presAssocID="{FFA16DB0-58C2-4DF3-A234-6173380E7865}" presName="parentLin" presStyleCnt="0"/>
      <dgm:spPr/>
    </dgm:pt>
    <dgm:pt modelId="{A82791D1-8FCE-41A9-A7AD-5CF0A2CF1DC3}" type="pres">
      <dgm:prSet presAssocID="{FFA16DB0-58C2-4DF3-A234-6173380E7865}" presName="parentLeftMargin" presStyleLbl="node1" presStyleIdx="0" presStyleCnt="3"/>
      <dgm:spPr/>
      <dgm:t>
        <a:bodyPr/>
        <a:lstStyle/>
        <a:p>
          <a:endParaRPr lang="it-IT"/>
        </a:p>
      </dgm:t>
    </dgm:pt>
    <dgm:pt modelId="{471E9E35-A70B-4425-9043-9B102489E7C4}" type="pres">
      <dgm:prSet presAssocID="{FFA16DB0-58C2-4DF3-A234-6173380E7865}" presName="parentText" presStyleLbl="node1" presStyleIdx="0" presStyleCnt="3" custLinFactNeighborX="2262" custLinFactNeighborY="1018">
        <dgm:presLayoutVars>
          <dgm:chMax val="0"/>
          <dgm:bulletEnabled val="1"/>
        </dgm:presLayoutVars>
      </dgm:prSet>
      <dgm:spPr/>
      <dgm:t>
        <a:bodyPr/>
        <a:lstStyle/>
        <a:p>
          <a:endParaRPr lang="it-IT"/>
        </a:p>
      </dgm:t>
    </dgm:pt>
    <dgm:pt modelId="{977DF7A4-1F7C-473C-9BEB-B97353DE4886}" type="pres">
      <dgm:prSet presAssocID="{FFA16DB0-58C2-4DF3-A234-6173380E7865}" presName="negativeSpace" presStyleCnt="0"/>
      <dgm:spPr/>
    </dgm:pt>
    <dgm:pt modelId="{E8A24570-55EF-4414-A4AC-F8F133277C88}" type="pres">
      <dgm:prSet presAssocID="{FFA16DB0-58C2-4DF3-A234-6173380E7865}" presName="childText" presStyleLbl="conFgAcc1" presStyleIdx="0" presStyleCnt="3">
        <dgm:presLayoutVars>
          <dgm:bulletEnabled val="1"/>
        </dgm:presLayoutVars>
      </dgm:prSet>
      <dgm:spPr/>
    </dgm:pt>
    <dgm:pt modelId="{D4ABAAF0-5AA5-4A16-8066-AC274CDAC112}" type="pres">
      <dgm:prSet presAssocID="{C2748F65-CEF0-45DB-BEDE-D5CE814551C8}" presName="spaceBetweenRectangles" presStyleCnt="0"/>
      <dgm:spPr/>
    </dgm:pt>
    <dgm:pt modelId="{A8F4D1BF-188A-4FDC-847D-2FA2826D89E6}" type="pres">
      <dgm:prSet presAssocID="{EBA25993-A043-437C-B637-83C2C336384F}" presName="parentLin" presStyleCnt="0"/>
      <dgm:spPr/>
    </dgm:pt>
    <dgm:pt modelId="{7A029774-A8A5-41F0-A18C-DE84989DAB40}" type="pres">
      <dgm:prSet presAssocID="{EBA25993-A043-437C-B637-83C2C336384F}" presName="parentLeftMargin" presStyleLbl="node1" presStyleIdx="0" presStyleCnt="3"/>
      <dgm:spPr/>
      <dgm:t>
        <a:bodyPr/>
        <a:lstStyle/>
        <a:p>
          <a:endParaRPr lang="it-IT"/>
        </a:p>
      </dgm:t>
    </dgm:pt>
    <dgm:pt modelId="{C7612036-DC29-4058-970F-DD3011B8EFCB}" type="pres">
      <dgm:prSet presAssocID="{EBA25993-A043-437C-B637-83C2C336384F}" presName="parentText" presStyleLbl="node1" presStyleIdx="1" presStyleCnt="3">
        <dgm:presLayoutVars>
          <dgm:chMax val="0"/>
          <dgm:bulletEnabled val="1"/>
        </dgm:presLayoutVars>
      </dgm:prSet>
      <dgm:spPr/>
      <dgm:t>
        <a:bodyPr/>
        <a:lstStyle/>
        <a:p>
          <a:endParaRPr lang="it-IT"/>
        </a:p>
      </dgm:t>
    </dgm:pt>
    <dgm:pt modelId="{FFF5BD4D-C2FF-4ECC-909A-3D2DD64E2199}" type="pres">
      <dgm:prSet presAssocID="{EBA25993-A043-437C-B637-83C2C336384F}" presName="negativeSpace" presStyleCnt="0"/>
      <dgm:spPr/>
    </dgm:pt>
    <dgm:pt modelId="{D316E120-516F-4CCB-B768-3217F8ED3AFC}" type="pres">
      <dgm:prSet presAssocID="{EBA25993-A043-437C-B637-83C2C336384F}" presName="childText" presStyleLbl="conFgAcc1" presStyleIdx="1" presStyleCnt="3">
        <dgm:presLayoutVars>
          <dgm:bulletEnabled val="1"/>
        </dgm:presLayoutVars>
      </dgm:prSet>
      <dgm:spPr/>
    </dgm:pt>
    <dgm:pt modelId="{061B9D03-C20A-491B-838C-2481CE5B7905}" type="pres">
      <dgm:prSet presAssocID="{4C827FB5-B507-4CC0-9C4F-0A93CD1D5866}" presName="spaceBetweenRectangles" presStyleCnt="0"/>
      <dgm:spPr/>
    </dgm:pt>
    <dgm:pt modelId="{D81EE60D-5948-4A8A-8F89-53E1F89CEF0B}" type="pres">
      <dgm:prSet presAssocID="{C2406EB8-366E-4193-A359-B7563B8F14B8}" presName="parentLin" presStyleCnt="0"/>
      <dgm:spPr/>
    </dgm:pt>
    <dgm:pt modelId="{4E01A3BB-5D5C-4FEF-BE69-BF02C5D3A2A9}" type="pres">
      <dgm:prSet presAssocID="{C2406EB8-366E-4193-A359-B7563B8F14B8}" presName="parentLeftMargin" presStyleLbl="node1" presStyleIdx="1" presStyleCnt="3"/>
      <dgm:spPr/>
      <dgm:t>
        <a:bodyPr/>
        <a:lstStyle/>
        <a:p>
          <a:endParaRPr lang="it-IT"/>
        </a:p>
      </dgm:t>
    </dgm:pt>
    <dgm:pt modelId="{CB5C8064-B151-4DFC-8EDA-C72BC57EA840}" type="pres">
      <dgm:prSet presAssocID="{C2406EB8-366E-4193-A359-B7563B8F14B8}" presName="parentText" presStyleLbl="node1" presStyleIdx="2" presStyleCnt="3">
        <dgm:presLayoutVars>
          <dgm:chMax val="0"/>
          <dgm:bulletEnabled val="1"/>
        </dgm:presLayoutVars>
      </dgm:prSet>
      <dgm:spPr/>
      <dgm:t>
        <a:bodyPr/>
        <a:lstStyle/>
        <a:p>
          <a:endParaRPr lang="it-IT"/>
        </a:p>
      </dgm:t>
    </dgm:pt>
    <dgm:pt modelId="{12E86DD9-7712-42C6-BD6D-41B3FF38716E}" type="pres">
      <dgm:prSet presAssocID="{C2406EB8-366E-4193-A359-B7563B8F14B8}" presName="negativeSpace" presStyleCnt="0"/>
      <dgm:spPr/>
    </dgm:pt>
    <dgm:pt modelId="{EFF7121D-1C27-4120-83A3-F838A8FF3FF8}" type="pres">
      <dgm:prSet presAssocID="{C2406EB8-366E-4193-A359-B7563B8F14B8}" presName="childText" presStyleLbl="conFgAcc1" presStyleIdx="2" presStyleCnt="3" custLinFactY="144671" custLinFactNeighborX="-5970" custLinFactNeighborY="200000">
        <dgm:presLayoutVars>
          <dgm:bulletEnabled val="1"/>
        </dgm:presLayoutVars>
      </dgm:prSet>
      <dgm:spPr/>
    </dgm:pt>
  </dgm:ptLst>
  <dgm:cxnLst>
    <dgm:cxn modelId="{78323879-B655-4DC5-95B3-D3A3E661ABD2}" type="presOf" srcId="{EBA25993-A043-437C-B637-83C2C336384F}" destId="{7A029774-A8A5-41F0-A18C-DE84989DAB40}" srcOrd="0" destOrd="0" presId="urn:microsoft.com/office/officeart/2005/8/layout/list1"/>
    <dgm:cxn modelId="{8CE81A17-2ABC-4FCA-A954-FFF7C22A7BC2}" srcId="{984A527F-22EA-41EF-9A2E-3ED9C17BEA98}" destId="{EBA25993-A043-437C-B637-83C2C336384F}" srcOrd="1" destOrd="0" parTransId="{84F413D6-EF5B-4AEE-BEBC-61BD701CA485}" sibTransId="{4C827FB5-B507-4CC0-9C4F-0A93CD1D5866}"/>
    <dgm:cxn modelId="{6758BB2A-3DFD-46F5-83B1-1F0E7F61C0AE}" type="presOf" srcId="{C2406EB8-366E-4193-A359-B7563B8F14B8}" destId="{4E01A3BB-5D5C-4FEF-BE69-BF02C5D3A2A9}" srcOrd="0" destOrd="0" presId="urn:microsoft.com/office/officeart/2005/8/layout/list1"/>
    <dgm:cxn modelId="{B87DC97F-8C57-4BC9-BCD8-4E9576898BCB}" type="presOf" srcId="{984A527F-22EA-41EF-9A2E-3ED9C17BEA98}" destId="{EDACCF4C-34F8-4BB8-9501-75C18B0F73E5}" srcOrd="0" destOrd="0" presId="urn:microsoft.com/office/officeart/2005/8/layout/list1"/>
    <dgm:cxn modelId="{C6A4178B-0C52-414F-8CF3-A40F4A899765}" type="presOf" srcId="{C2406EB8-366E-4193-A359-B7563B8F14B8}" destId="{CB5C8064-B151-4DFC-8EDA-C72BC57EA840}" srcOrd="1" destOrd="0" presId="urn:microsoft.com/office/officeart/2005/8/layout/list1"/>
    <dgm:cxn modelId="{6294F35C-6489-483A-90F9-23B6DCFA990B}" srcId="{984A527F-22EA-41EF-9A2E-3ED9C17BEA98}" destId="{FFA16DB0-58C2-4DF3-A234-6173380E7865}" srcOrd="0" destOrd="0" parTransId="{6C13FDA0-0C32-4BF6-B298-929969D25282}" sibTransId="{C2748F65-CEF0-45DB-BEDE-D5CE814551C8}"/>
    <dgm:cxn modelId="{A2719FDE-9249-4B39-83EB-A870E7E67825}" type="presOf" srcId="{EBA25993-A043-437C-B637-83C2C336384F}" destId="{C7612036-DC29-4058-970F-DD3011B8EFCB}" srcOrd="1" destOrd="0" presId="urn:microsoft.com/office/officeart/2005/8/layout/list1"/>
    <dgm:cxn modelId="{5035F6E8-8B4B-4BAF-B222-510F042FB65D}" type="presOf" srcId="{FFA16DB0-58C2-4DF3-A234-6173380E7865}" destId="{471E9E35-A70B-4425-9043-9B102489E7C4}" srcOrd="1" destOrd="0" presId="urn:microsoft.com/office/officeart/2005/8/layout/list1"/>
    <dgm:cxn modelId="{C574DB25-A5B2-4B3E-BBB0-70FBFE2057E9}" type="presOf" srcId="{FFA16DB0-58C2-4DF3-A234-6173380E7865}" destId="{A82791D1-8FCE-41A9-A7AD-5CF0A2CF1DC3}" srcOrd="0" destOrd="0" presId="urn:microsoft.com/office/officeart/2005/8/layout/list1"/>
    <dgm:cxn modelId="{5DFFE3A9-B8B5-4836-BDB9-8841D164D6A3}" srcId="{984A527F-22EA-41EF-9A2E-3ED9C17BEA98}" destId="{C2406EB8-366E-4193-A359-B7563B8F14B8}" srcOrd="2" destOrd="0" parTransId="{FF8D358E-0502-41D2-B2FA-FE67F67D53D9}" sibTransId="{34D6BF98-A5EF-4206-A762-13555A82558B}"/>
    <dgm:cxn modelId="{063BE625-B689-4ACB-845A-9A726D467CDD}" type="presParOf" srcId="{EDACCF4C-34F8-4BB8-9501-75C18B0F73E5}" destId="{BC5B6575-3B2A-4062-BD47-306241455408}" srcOrd="0" destOrd="0" presId="urn:microsoft.com/office/officeart/2005/8/layout/list1"/>
    <dgm:cxn modelId="{38F1320B-D9D1-4ED9-B3CF-3CF61682711B}" type="presParOf" srcId="{BC5B6575-3B2A-4062-BD47-306241455408}" destId="{A82791D1-8FCE-41A9-A7AD-5CF0A2CF1DC3}" srcOrd="0" destOrd="0" presId="urn:microsoft.com/office/officeart/2005/8/layout/list1"/>
    <dgm:cxn modelId="{1693A50A-50E2-4006-8491-3412F6056826}" type="presParOf" srcId="{BC5B6575-3B2A-4062-BD47-306241455408}" destId="{471E9E35-A70B-4425-9043-9B102489E7C4}" srcOrd="1" destOrd="0" presId="urn:microsoft.com/office/officeart/2005/8/layout/list1"/>
    <dgm:cxn modelId="{11306CCE-B4A0-4BD6-9C29-B4CF4E2E2E85}" type="presParOf" srcId="{EDACCF4C-34F8-4BB8-9501-75C18B0F73E5}" destId="{977DF7A4-1F7C-473C-9BEB-B97353DE4886}" srcOrd="1" destOrd="0" presId="urn:microsoft.com/office/officeart/2005/8/layout/list1"/>
    <dgm:cxn modelId="{A807BB50-E500-4E5D-93BE-BB7E7CD18988}" type="presParOf" srcId="{EDACCF4C-34F8-4BB8-9501-75C18B0F73E5}" destId="{E8A24570-55EF-4414-A4AC-F8F133277C88}" srcOrd="2" destOrd="0" presId="urn:microsoft.com/office/officeart/2005/8/layout/list1"/>
    <dgm:cxn modelId="{5B6A479D-C977-4A99-8E57-F5A83570EBFD}" type="presParOf" srcId="{EDACCF4C-34F8-4BB8-9501-75C18B0F73E5}" destId="{D4ABAAF0-5AA5-4A16-8066-AC274CDAC112}" srcOrd="3" destOrd="0" presId="urn:microsoft.com/office/officeart/2005/8/layout/list1"/>
    <dgm:cxn modelId="{D0CC7092-D1D2-4B7F-B560-C7A8B3026370}" type="presParOf" srcId="{EDACCF4C-34F8-4BB8-9501-75C18B0F73E5}" destId="{A8F4D1BF-188A-4FDC-847D-2FA2826D89E6}" srcOrd="4" destOrd="0" presId="urn:microsoft.com/office/officeart/2005/8/layout/list1"/>
    <dgm:cxn modelId="{6E9155BD-0F64-4649-BA5E-ABDAB1EDA411}" type="presParOf" srcId="{A8F4D1BF-188A-4FDC-847D-2FA2826D89E6}" destId="{7A029774-A8A5-41F0-A18C-DE84989DAB40}" srcOrd="0" destOrd="0" presId="urn:microsoft.com/office/officeart/2005/8/layout/list1"/>
    <dgm:cxn modelId="{475AB63C-A597-41CF-843F-E13A0B326AC5}" type="presParOf" srcId="{A8F4D1BF-188A-4FDC-847D-2FA2826D89E6}" destId="{C7612036-DC29-4058-970F-DD3011B8EFCB}" srcOrd="1" destOrd="0" presId="urn:microsoft.com/office/officeart/2005/8/layout/list1"/>
    <dgm:cxn modelId="{35647619-EF7C-47BF-A3B9-4FD32965D972}" type="presParOf" srcId="{EDACCF4C-34F8-4BB8-9501-75C18B0F73E5}" destId="{FFF5BD4D-C2FF-4ECC-909A-3D2DD64E2199}" srcOrd="5" destOrd="0" presId="urn:microsoft.com/office/officeart/2005/8/layout/list1"/>
    <dgm:cxn modelId="{85C133FB-ECF1-48EE-A16E-624349CAC790}" type="presParOf" srcId="{EDACCF4C-34F8-4BB8-9501-75C18B0F73E5}" destId="{D316E120-516F-4CCB-B768-3217F8ED3AFC}" srcOrd="6" destOrd="0" presId="urn:microsoft.com/office/officeart/2005/8/layout/list1"/>
    <dgm:cxn modelId="{992DD566-3786-4E26-88B0-97E3CE035CF1}" type="presParOf" srcId="{EDACCF4C-34F8-4BB8-9501-75C18B0F73E5}" destId="{061B9D03-C20A-491B-838C-2481CE5B7905}" srcOrd="7" destOrd="0" presId="urn:microsoft.com/office/officeart/2005/8/layout/list1"/>
    <dgm:cxn modelId="{48FFB486-D071-4D4E-A4D5-67796B604E44}" type="presParOf" srcId="{EDACCF4C-34F8-4BB8-9501-75C18B0F73E5}" destId="{D81EE60D-5948-4A8A-8F89-53E1F89CEF0B}" srcOrd="8" destOrd="0" presId="urn:microsoft.com/office/officeart/2005/8/layout/list1"/>
    <dgm:cxn modelId="{58A49CED-599F-42D5-B8D6-B933BD91C869}" type="presParOf" srcId="{D81EE60D-5948-4A8A-8F89-53E1F89CEF0B}" destId="{4E01A3BB-5D5C-4FEF-BE69-BF02C5D3A2A9}" srcOrd="0" destOrd="0" presId="urn:microsoft.com/office/officeart/2005/8/layout/list1"/>
    <dgm:cxn modelId="{E3C3F2AF-3565-4BA0-B1AC-204EEAED9846}" type="presParOf" srcId="{D81EE60D-5948-4A8A-8F89-53E1F89CEF0B}" destId="{CB5C8064-B151-4DFC-8EDA-C72BC57EA840}" srcOrd="1" destOrd="0" presId="urn:microsoft.com/office/officeart/2005/8/layout/list1"/>
    <dgm:cxn modelId="{BBA224FB-B28E-4712-81E3-B46EB0513466}" type="presParOf" srcId="{EDACCF4C-34F8-4BB8-9501-75C18B0F73E5}" destId="{12E86DD9-7712-42C6-BD6D-41B3FF38716E}" srcOrd="9" destOrd="0" presId="urn:microsoft.com/office/officeart/2005/8/layout/list1"/>
    <dgm:cxn modelId="{C21EF995-E6AD-4CBF-A551-2F680E527351}" type="presParOf" srcId="{EDACCF4C-34F8-4BB8-9501-75C18B0F73E5}" destId="{EFF7121D-1C27-4120-83A3-F838A8FF3FF8}" srcOrd="10" destOrd="0" presId="urn:microsoft.com/office/officeart/2005/8/layout/list1"/>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A96D3A7-B9D2-46C5-ADCB-A9E716F2E073}" type="doc">
      <dgm:prSet loTypeId="urn:microsoft.com/office/officeart/2005/8/layout/gear1" loCatId="process" qsTypeId="urn:microsoft.com/office/officeart/2005/8/quickstyle/simple1" qsCatId="simple" csTypeId="urn:microsoft.com/office/officeart/2005/8/colors/accent1_2" csCatId="accent1" phldr="1"/>
      <dgm:spPr/>
    </dgm:pt>
    <dgm:pt modelId="{CDB55C2A-32AE-4795-9B00-A57CFBB995D1}">
      <dgm:prSet phldrT="[Testo]"/>
      <dgm:spPr/>
      <dgm:t>
        <a:bodyPr/>
        <a:lstStyle/>
        <a:p>
          <a:r>
            <a:rPr lang="it-IT" smtClean="0"/>
            <a:t>Consiglio </a:t>
          </a:r>
        </a:p>
        <a:p>
          <a:r>
            <a:rPr lang="it-IT" smtClean="0"/>
            <a:t>di</a:t>
          </a:r>
        </a:p>
        <a:p>
          <a:r>
            <a:rPr lang="it-IT" smtClean="0"/>
            <a:t>Istituto</a:t>
          </a:r>
          <a:endParaRPr lang="it-IT"/>
        </a:p>
      </dgm:t>
    </dgm:pt>
    <dgm:pt modelId="{7CCE1810-50BF-4970-BE93-0C8307E5B51B}" type="parTrans" cxnId="{A982D69E-7573-4D84-8D90-8775ECC39F3B}">
      <dgm:prSet/>
      <dgm:spPr/>
      <dgm:t>
        <a:bodyPr/>
        <a:lstStyle/>
        <a:p>
          <a:endParaRPr lang="it-IT"/>
        </a:p>
      </dgm:t>
    </dgm:pt>
    <dgm:pt modelId="{1C0893E0-9EC8-4156-91C9-B595B7849F69}" type="sibTrans" cxnId="{A982D69E-7573-4D84-8D90-8775ECC39F3B}">
      <dgm:prSet/>
      <dgm:spPr/>
      <dgm:t>
        <a:bodyPr/>
        <a:lstStyle/>
        <a:p>
          <a:endParaRPr lang="it-IT"/>
        </a:p>
      </dgm:t>
    </dgm:pt>
    <dgm:pt modelId="{38864180-0BC4-4E30-ACCB-DA69AD0B1182}">
      <dgm:prSet phldrT="[Testo]"/>
      <dgm:spPr/>
      <dgm:t>
        <a:bodyPr/>
        <a:lstStyle/>
        <a:p>
          <a:r>
            <a:rPr lang="it-IT" smtClean="0"/>
            <a:t>Consiglio di classe</a:t>
          </a:r>
          <a:endParaRPr lang="it-IT"/>
        </a:p>
      </dgm:t>
    </dgm:pt>
    <dgm:pt modelId="{D88EBF6E-A8F6-46F4-BE45-29E8B6C889CD}" type="parTrans" cxnId="{30104698-09FA-4A90-87D1-6162E2EDBDCD}">
      <dgm:prSet/>
      <dgm:spPr/>
      <dgm:t>
        <a:bodyPr/>
        <a:lstStyle/>
        <a:p>
          <a:endParaRPr lang="it-IT"/>
        </a:p>
      </dgm:t>
    </dgm:pt>
    <dgm:pt modelId="{1CBBE40A-4B9C-4FC6-A8D4-9BC8D3B216E4}" type="sibTrans" cxnId="{30104698-09FA-4A90-87D1-6162E2EDBDCD}">
      <dgm:prSet/>
      <dgm:spPr/>
      <dgm:t>
        <a:bodyPr/>
        <a:lstStyle/>
        <a:p>
          <a:endParaRPr lang="it-IT"/>
        </a:p>
      </dgm:t>
    </dgm:pt>
    <dgm:pt modelId="{310337F8-25BB-4B9B-B2EC-AB6869343123}">
      <dgm:prSet phldrT="[Testo]"/>
      <dgm:spPr/>
      <dgm:t>
        <a:bodyPr/>
        <a:lstStyle/>
        <a:p>
          <a:r>
            <a:rPr lang="it-IT" smtClean="0"/>
            <a:t>Comitato Studentesco</a:t>
          </a:r>
          <a:endParaRPr lang="it-IT"/>
        </a:p>
      </dgm:t>
    </dgm:pt>
    <dgm:pt modelId="{33610A84-0C5C-4F58-8BC7-BBE82387106F}" type="parTrans" cxnId="{FE1C3E03-3DC3-46BF-974A-B3A31B977C03}">
      <dgm:prSet/>
      <dgm:spPr/>
      <dgm:t>
        <a:bodyPr/>
        <a:lstStyle/>
        <a:p>
          <a:endParaRPr lang="it-IT"/>
        </a:p>
      </dgm:t>
    </dgm:pt>
    <dgm:pt modelId="{D0B97A64-AA95-4E4B-A3DF-141AC83771B7}" type="sibTrans" cxnId="{FE1C3E03-3DC3-46BF-974A-B3A31B977C03}">
      <dgm:prSet/>
      <dgm:spPr/>
      <dgm:t>
        <a:bodyPr/>
        <a:lstStyle/>
        <a:p>
          <a:endParaRPr lang="it-IT"/>
        </a:p>
      </dgm:t>
    </dgm:pt>
    <dgm:pt modelId="{C85AE051-5C26-48BE-BE69-565401FB51DA}" type="pres">
      <dgm:prSet presAssocID="{9A96D3A7-B9D2-46C5-ADCB-A9E716F2E073}" presName="composite" presStyleCnt="0">
        <dgm:presLayoutVars>
          <dgm:chMax val="3"/>
          <dgm:animLvl val="lvl"/>
          <dgm:resizeHandles val="exact"/>
        </dgm:presLayoutVars>
      </dgm:prSet>
      <dgm:spPr/>
    </dgm:pt>
    <dgm:pt modelId="{21013D7C-90B2-4298-BDFA-E9373A72DE88}" type="pres">
      <dgm:prSet presAssocID="{CDB55C2A-32AE-4795-9B00-A57CFBB995D1}" presName="gear1" presStyleLbl="node1" presStyleIdx="0" presStyleCnt="3">
        <dgm:presLayoutVars>
          <dgm:chMax val="1"/>
          <dgm:bulletEnabled val="1"/>
        </dgm:presLayoutVars>
      </dgm:prSet>
      <dgm:spPr/>
      <dgm:t>
        <a:bodyPr/>
        <a:lstStyle/>
        <a:p>
          <a:endParaRPr lang="it-IT"/>
        </a:p>
      </dgm:t>
    </dgm:pt>
    <dgm:pt modelId="{19949877-EC5C-48A1-B5C8-71407BFFA262}" type="pres">
      <dgm:prSet presAssocID="{CDB55C2A-32AE-4795-9B00-A57CFBB995D1}" presName="gear1srcNode" presStyleLbl="node1" presStyleIdx="0" presStyleCnt="3"/>
      <dgm:spPr/>
      <dgm:t>
        <a:bodyPr/>
        <a:lstStyle/>
        <a:p>
          <a:endParaRPr lang="it-IT"/>
        </a:p>
      </dgm:t>
    </dgm:pt>
    <dgm:pt modelId="{A8EFA9A4-DD4C-47FC-8AC4-5A324B335783}" type="pres">
      <dgm:prSet presAssocID="{CDB55C2A-32AE-4795-9B00-A57CFBB995D1}" presName="gear1dstNode" presStyleLbl="node1" presStyleIdx="0" presStyleCnt="3"/>
      <dgm:spPr/>
      <dgm:t>
        <a:bodyPr/>
        <a:lstStyle/>
        <a:p>
          <a:endParaRPr lang="it-IT"/>
        </a:p>
      </dgm:t>
    </dgm:pt>
    <dgm:pt modelId="{BAE7928F-9A50-4C4C-A8C2-3AE888AB427C}" type="pres">
      <dgm:prSet presAssocID="{38864180-0BC4-4E30-ACCB-DA69AD0B1182}" presName="gear2" presStyleLbl="node1" presStyleIdx="1" presStyleCnt="3">
        <dgm:presLayoutVars>
          <dgm:chMax val="1"/>
          <dgm:bulletEnabled val="1"/>
        </dgm:presLayoutVars>
      </dgm:prSet>
      <dgm:spPr/>
      <dgm:t>
        <a:bodyPr/>
        <a:lstStyle/>
        <a:p>
          <a:endParaRPr lang="it-IT"/>
        </a:p>
      </dgm:t>
    </dgm:pt>
    <dgm:pt modelId="{FDFC6238-25F8-4368-9BB8-52CA03518F94}" type="pres">
      <dgm:prSet presAssocID="{38864180-0BC4-4E30-ACCB-DA69AD0B1182}" presName="gear2srcNode" presStyleLbl="node1" presStyleIdx="1" presStyleCnt="3"/>
      <dgm:spPr/>
      <dgm:t>
        <a:bodyPr/>
        <a:lstStyle/>
        <a:p>
          <a:endParaRPr lang="it-IT"/>
        </a:p>
      </dgm:t>
    </dgm:pt>
    <dgm:pt modelId="{0004261E-31ED-4F0A-A81D-3CA33A4D8853}" type="pres">
      <dgm:prSet presAssocID="{38864180-0BC4-4E30-ACCB-DA69AD0B1182}" presName="gear2dstNode" presStyleLbl="node1" presStyleIdx="1" presStyleCnt="3"/>
      <dgm:spPr/>
      <dgm:t>
        <a:bodyPr/>
        <a:lstStyle/>
        <a:p>
          <a:endParaRPr lang="it-IT"/>
        </a:p>
      </dgm:t>
    </dgm:pt>
    <dgm:pt modelId="{49AD8D1C-0177-4702-A18B-B562270EAB60}" type="pres">
      <dgm:prSet presAssocID="{310337F8-25BB-4B9B-B2EC-AB6869343123}" presName="gear3" presStyleLbl="node1" presStyleIdx="2" presStyleCnt="3"/>
      <dgm:spPr/>
      <dgm:t>
        <a:bodyPr/>
        <a:lstStyle/>
        <a:p>
          <a:endParaRPr lang="it-IT"/>
        </a:p>
      </dgm:t>
    </dgm:pt>
    <dgm:pt modelId="{695921BA-E186-4A0E-AD05-8C9BFCC816E7}" type="pres">
      <dgm:prSet presAssocID="{310337F8-25BB-4B9B-B2EC-AB6869343123}" presName="gear3tx" presStyleLbl="node1" presStyleIdx="2" presStyleCnt="3">
        <dgm:presLayoutVars>
          <dgm:chMax val="1"/>
          <dgm:bulletEnabled val="1"/>
        </dgm:presLayoutVars>
      </dgm:prSet>
      <dgm:spPr/>
      <dgm:t>
        <a:bodyPr/>
        <a:lstStyle/>
        <a:p>
          <a:endParaRPr lang="it-IT"/>
        </a:p>
      </dgm:t>
    </dgm:pt>
    <dgm:pt modelId="{CCD7E191-88A7-4EAD-8E40-3A6848795443}" type="pres">
      <dgm:prSet presAssocID="{310337F8-25BB-4B9B-B2EC-AB6869343123}" presName="gear3srcNode" presStyleLbl="node1" presStyleIdx="2" presStyleCnt="3"/>
      <dgm:spPr/>
      <dgm:t>
        <a:bodyPr/>
        <a:lstStyle/>
        <a:p>
          <a:endParaRPr lang="it-IT"/>
        </a:p>
      </dgm:t>
    </dgm:pt>
    <dgm:pt modelId="{407C5A21-C683-4A59-B607-638E265E390C}" type="pres">
      <dgm:prSet presAssocID="{310337F8-25BB-4B9B-B2EC-AB6869343123}" presName="gear3dstNode" presStyleLbl="node1" presStyleIdx="2" presStyleCnt="3"/>
      <dgm:spPr/>
      <dgm:t>
        <a:bodyPr/>
        <a:lstStyle/>
        <a:p>
          <a:endParaRPr lang="it-IT"/>
        </a:p>
      </dgm:t>
    </dgm:pt>
    <dgm:pt modelId="{9BC17A46-62F7-4403-AFFF-81DC3DE693FD}" type="pres">
      <dgm:prSet presAssocID="{1C0893E0-9EC8-4156-91C9-B595B7849F69}" presName="connector1" presStyleLbl="sibTrans2D1" presStyleIdx="0" presStyleCnt="3"/>
      <dgm:spPr/>
      <dgm:t>
        <a:bodyPr/>
        <a:lstStyle/>
        <a:p>
          <a:endParaRPr lang="it-IT"/>
        </a:p>
      </dgm:t>
    </dgm:pt>
    <dgm:pt modelId="{0C76955E-FF9F-4955-9A1E-3AA2E09BBB09}" type="pres">
      <dgm:prSet presAssocID="{1CBBE40A-4B9C-4FC6-A8D4-9BC8D3B216E4}" presName="connector2" presStyleLbl="sibTrans2D1" presStyleIdx="1" presStyleCnt="3"/>
      <dgm:spPr/>
      <dgm:t>
        <a:bodyPr/>
        <a:lstStyle/>
        <a:p>
          <a:endParaRPr lang="it-IT"/>
        </a:p>
      </dgm:t>
    </dgm:pt>
    <dgm:pt modelId="{F431AA87-FF32-4D6E-BC6F-D70594946B3F}" type="pres">
      <dgm:prSet presAssocID="{D0B97A64-AA95-4E4B-A3DF-141AC83771B7}" presName="connector3" presStyleLbl="sibTrans2D1" presStyleIdx="2" presStyleCnt="3"/>
      <dgm:spPr/>
      <dgm:t>
        <a:bodyPr/>
        <a:lstStyle/>
        <a:p>
          <a:endParaRPr lang="it-IT"/>
        </a:p>
      </dgm:t>
    </dgm:pt>
  </dgm:ptLst>
  <dgm:cxnLst>
    <dgm:cxn modelId="{5B715BC0-9794-4BF6-B2F5-6311259C462F}" type="presOf" srcId="{1CBBE40A-4B9C-4FC6-A8D4-9BC8D3B216E4}" destId="{0C76955E-FF9F-4955-9A1E-3AA2E09BBB09}" srcOrd="0" destOrd="0" presId="urn:microsoft.com/office/officeart/2005/8/layout/gear1"/>
    <dgm:cxn modelId="{8B7F0B8A-2CBE-4FBD-B574-7E3B11936CBC}" type="presOf" srcId="{310337F8-25BB-4B9B-B2EC-AB6869343123}" destId="{407C5A21-C683-4A59-B607-638E265E390C}" srcOrd="3" destOrd="0" presId="urn:microsoft.com/office/officeart/2005/8/layout/gear1"/>
    <dgm:cxn modelId="{A982D69E-7573-4D84-8D90-8775ECC39F3B}" srcId="{9A96D3A7-B9D2-46C5-ADCB-A9E716F2E073}" destId="{CDB55C2A-32AE-4795-9B00-A57CFBB995D1}" srcOrd="0" destOrd="0" parTransId="{7CCE1810-50BF-4970-BE93-0C8307E5B51B}" sibTransId="{1C0893E0-9EC8-4156-91C9-B595B7849F69}"/>
    <dgm:cxn modelId="{7183910A-5361-46BE-B8C3-2305601E3EBC}" type="presOf" srcId="{9A96D3A7-B9D2-46C5-ADCB-A9E716F2E073}" destId="{C85AE051-5C26-48BE-BE69-565401FB51DA}" srcOrd="0" destOrd="0" presId="urn:microsoft.com/office/officeart/2005/8/layout/gear1"/>
    <dgm:cxn modelId="{F3618470-C31C-4F04-8F88-0BAB0A73FCEA}" type="presOf" srcId="{38864180-0BC4-4E30-ACCB-DA69AD0B1182}" destId="{FDFC6238-25F8-4368-9BB8-52CA03518F94}" srcOrd="1" destOrd="0" presId="urn:microsoft.com/office/officeart/2005/8/layout/gear1"/>
    <dgm:cxn modelId="{7CA22360-17BC-4C65-AAEC-18FD56855F1F}" type="presOf" srcId="{310337F8-25BB-4B9B-B2EC-AB6869343123}" destId="{CCD7E191-88A7-4EAD-8E40-3A6848795443}" srcOrd="2" destOrd="0" presId="urn:microsoft.com/office/officeart/2005/8/layout/gear1"/>
    <dgm:cxn modelId="{5AC0A9EE-5F6B-4960-A59A-FB924FBE1430}" type="presOf" srcId="{310337F8-25BB-4B9B-B2EC-AB6869343123}" destId="{49AD8D1C-0177-4702-A18B-B562270EAB60}" srcOrd="0" destOrd="0" presId="urn:microsoft.com/office/officeart/2005/8/layout/gear1"/>
    <dgm:cxn modelId="{267015DB-2D1F-4915-8333-EF8CC21DB35E}" type="presOf" srcId="{CDB55C2A-32AE-4795-9B00-A57CFBB995D1}" destId="{19949877-EC5C-48A1-B5C8-71407BFFA262}" srcOrd="1" destOrd="0" presId="urn:microsoft.com/office/officeart/2005/8/layout/gear1"/>
    <dgm:cxn modelId="{30104698-09FA-4A90-87D1-6162E2EDBDCD}" srcId="{9A96D3A7-B9D2-46C5-ADCB-A9E716F2E073}" destId="{38864180-0BC4-4E30-ACCB-DA69AD0B1182}" srcOrd="1" destOrd="0" parTransId="{D88EBF6E-A8F6-46F4-BE45-29E8B6C889CD}" sibTransId="{1CBBE40A-4B9C-4FC6-A8D4-9BC8D3B216E4}"/>
    <dgm:cxn modelId="{FE1C3E03-3DC3-46BF-974A-B3A31B977C03}" srcId="{9A96D3A7-B9D2-46C5-ADCB-A9E716F2E073}" destId="{310337F8-25BB-4B9B-B2EC-AB6869343123}" srcOrd="2" destOrd="0" parTransId="{33610A84-0C5C-4F58-8BC7-BBE82387106F}" sibTransId="{D0B97A64-AA95-4E4B-A3DF-141AC83771B7}"/>
    <dgm:cxn modelId="{F4908668-7871-4ECD-AF6F-96D045485637}" type="presOf" srcId="{1C0893E0-9EC8-4156-91C9-B595B7849F69}" destId="{9BC17A46-62F7-4403-AFFF-81DC3DE693FD}" srcOrd="0" destOrd="0" presId="urn:microsoft.com/office/officeart/2005/8/layout/gear1"/>
    <dgm:cxn modelId="{ED395D8F-DABD-4780-A005-6911A47BF17F}" type="presOf" srcId="{38864180-0BC4-4E30-ACCB-DA69AD0B1182}" destId="{0004261E-31ED-4F0A-A81D-3CA33A4D8853}" srcOrd="2" destOrd="0" presId="urn:microsoft.com/office/officeart/2005/8/layout/gear1"/>
    <dgm:cxn modelId="{8D69A22C-8828-422D-82BF-DA2AED44D8D1}" type="presOf" srcId="{D0B97A64-AA95-4E4B-A3DF-141AC83771B7}" destId="{F431AA87-FF32-4D6E-BC6F-D70594946B3F}" srcOrd="0" destOrd="0" presId="urn:microsoft.com/office/officeart/2005/8/layout/gear1"/>
    <dgm:cxn modelId="{6FC5D3B6-1B92-40EF-8024-6F378DAAB5B6}" type="presOf" srcId="{310337F8-25BB-4B9B-B2EC-AB6869343123}" destId="{695921BA-E186-4A0E-AD05-8C9BFCC816E7}" srcOrd="1" destOrd="0" presId="urn:microsoft.com/office/officeart/2005/8/layout/gear1"/>
    <dgm:cxn modelId="{AE38730A-EE9A-45D6-8309-1AA5F4B265AB}" type="presOf" srcId="{38864180-0BC4-4E30-ACCB-DA69AD0B1182}" destId="{BAE7928F-9A50-4C4C-A8C2-3AE888AB427C}" srcOrd="0" destOrd="0" presId="urn:microsoft.com/office/officeart/2005/8/layout/gear1"/>
    <dgm:cxn modelId="{CD4363D8-C1FB-49FD-B541-407771696D73}" type="presOf" srcId="{CDB55C2A-32AE-4795-9B00-A57CFBB995D1}" destId="{21013D7C-90B2-4298-BDFA-E9373A72DE88}" srcOrd="0" destOrd="0" presId="urn:microsoft.com/office/officeart/2005/8/layout/gear1"/>
    <dgm:cxn modelId="{6F212581-BC2F-4BD6-A96B-E05A55F9BF0E}" type="presOf" srcId="{CDB55C2A-32AE-4795-9B00-A57CFBB995D1}" destId="{A8EFA9A4-DD4C-47FC-8AC4-5A324B335783}" srcOrd="2" destOrd="0" presId="urn:microsoft.com/office/officeart/2005/8/layout/gear1"/>
    <dgm:cxn modelId="{9290C9A8-AA38-4250-8FC8-F63F81B92EA8}" type="presParOf" srcId="{C85AE051-5C26-48BE-BE69-565401FB51DA}" destId="{21013D7C-90B2-4298-BDFA-E9373A72DE88}" srcOrd="0" destOrd="0" presId="urn:microsoft.com/office/officeart/2005/8/layout/gear1"/>
    <dgm:cxn modelId="{04DBCAAE-AB03-4C19-AD73-93943600B9C7}" type="presParOf" srcId="{C85AE051-5C26-48BE-BE69-565401FB51DA}" destId="{19949877-EC5C-48A1-B5C8-71407BFFA262}" srcOrd="1" destOrd="0" presId="urn:microsoft.com/office/officeart/2005/8/layout/gear1"/>
    <dgm:cxn modelId="{7470CC69-6C23-4EC8-8BB7-C9331BBE1AC4}" type="presParOf" srcId="{C85AE051-5C26-48BE-BE69-565401FB51DA}" destId="{A8EFA9A4-DD4C-47FC-8AC4-5A324B335783}" srcOrd="2" destOrd="0" presId="urn:microsoft.com/office/officeart/2005/8/layout/gear1"/>
    <dgm:cxn modelId="{D8C73898-0C28-4A96-A53F-2B03D87CFF91}" type="presParOf" srcId="{C85AE051-5C26-48BE-BE69-565401FB51DA}" destId="{BAE7928F-9A50-4C4C-A8C2-3AE888AB427C}" srcOrd="3" destOrd="0" presId="urn:microsoft.com/office/officeart/2005/8/layout/gear1"/>
    <dgm:cxn modelId="{F57A97DC-8E6F-4EA4-B7E9-D67A600E91D5}" type="presParOf" srcId="{C85AE051-5C26-48BE-BE69-565401FB51DA}" destId="{FDFC6238-25F8-4368-9BB8-52CA03518F94}" srcOrd="4" destOrd="0" presId="urn:microsoft.com/office/officeart/2005/8/layout/gear1"/>
    <dgm:cxn modelId="{8D4A2F9E-48A2-4D0B-815E-361065B6A59A}" type="presParOf" srcId="{C85AE051-5C26-48BE-BE69-565401FB51DA}" destId="{0004261E-31ED-4F0A-A81D-3CA33A4D8853}" srcOrd="5" destOrd="0" presId="urn:microsoft.com/office/officeart/2005/8/layout/gear1"/>
    <dgm:cxn modelId="{81EF8B80-A5A6-47B8-9703-72D8AD005CE1}" type="presParOf" srcId="{C85AE051-5C26-48BE-BE69-565401FB51DA}" destId="{49AD8D1C-0177-4702-A18B-B562270EAB60}" srcOrd="6" destOrd="0" presId="urn:microsoft.com/office/officeart/2005/8/layout/gear1"/>
    <dgm:cxn modelId="{1D0CF25F-2E6A-48B9-A1A4-32E588B5699D}" type="presParOf" srcId="{C85AE051-5C26-48BE-BE69-565401FB51DA}" destId="{695921BA-E186-4A0E-AD05-8C9BFCC816E7}" srcOrd="7" destOrd="0" presId="urn:microsoft.com/office/officeart/2005/8/layout/gear1"/>
    <dgm:cxn modelId="{CDDA4697-1CA4-473D-8879-D0A2242F5421}" type="presParOf" srcId="{C85AE051-5C26-48BE-BE69-565401FB51DA}" destId="{CCD7E191-88A7-4EAD-8E40-3A6848795443}" srcOrd="8" destOrd="0" presId="urn:microsoft.com/office/officeart/2005/8/layout/gear1"/>
    <dgm:cxn modelId="{92788725-1CF6-4ECB-A9F2-F102720C402B}" type="presParOf" srcId="{C85AE051-5C26-48BE-BE69-565401FB51DA}" destId="{407C5A21-C683-4A59-B607-638E265E390C}" srcOrd="9" destOrd="0" presId="urn:microsoft.com/office/officeart/2005/8/layout/gear1"/>
    <dgm:cxn modelId="{E7F19D16-897B-4AAB-9893-F5D50FAC7770}" type="presParOf" srcId="{C85AE051-5C26-48BE-BE69-565401FB51DA}" destId="{9BC17A46-62F7-4403-AFFF-81DC3DE693FD}" srcOrd="10" destOrd="0" presId="urn:microsoft.com/office/officeart/2005/8/layout/gear1"/>
    <dgm:cxn modelId="{D177545C-F1EB-49CC-8FF6-F02DBBA297F3}" type="presParOf" srcId="{C85AE051-5C26-48BE-BE69-565401FB51DA}" destId="{0C76955E-FF9F-4955-9A1E-3AA2E09BBB09}" srcOrd="11" destOrd="0" presId="urn:microsoft.com/office/officeart/2005/8/layout/gear1"/>
    <dgm:cxn modelId="{F66FE692-5869-4CA4-94FE-C3F44B60E366}" type="presParOf" srcId="{C85AE051-5C26-48BE-BE69-565401FB51DA}" destId="{F431AA87-FF32-4D6E-BC6F-D70594946B3F}" srcOrd="12" destOrd="0" presId="urn:microsoft.com/office/officeart/2005/8/layout/gear1"/>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84A527F-22EA-41EF-9A2E-3ED9C17BEA9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it-IT"/>
        </a:p>
      </dgm:t>
    </dgm:pt>
    <dgm:pt modelId="{FFA16DB0-58C2-4DF3-A234-6173380E7865}">
      <dgm:prSet phldrT="[Testo]" custT="1"/>
      <dgm:spPr/>
      <dgm:t>
        <a:bodyPr/>
        <a:lstStyle/>
        <a:p>
          <a:r>
            <a:rPr lang="it-IT" sz="2000" b="1" smtClean="0">
              <a:latin typeface="Times New Roman" pitchFamily="18" charset="0"/>
              <a:cs typeface="Times New Roman" pitchFamily="18" charset="0"/>
            </a:rPr>
            <a:t>Consulte </a:t>
          </a:r>
          <a:r>
            <a:rPr lang="it-IT" sz="2000" smtClean="0">
              <a:latin typeface="Times New Roman" pitchFamily="18" charset="0"/>
              <a:cs typeface="Times New Roman" pitchFamily="18" charset="0"/>
            </a:rPr>
            <a:t> </a:t>
          </a:r>
          <a:r>
            <a:rPr lang="it-IT" sz="2000" b="1" smtClean="0">
              <a:latin typeface="Times New Roman" pitchFamily="18" charset="0"/>
              <a:cs typeface="Times New Roman" pitchFamily="18" charset="0"/>
            </a:rPr>
            <a:t>Provinciali Studentesche (CPS) </a:t>
          </a:r>
          <a:r>
            <a:rPr lang="it-IT" sz="2000" smtClean="0">
              <a:latin typeface="Times New Roman" pitchFamily="18" charset="0"/>
              <a:cs typeface="Times New Roman" pitchFamily="18" charset="0"/>
            </a:rPr>
            <a:t>art. 6 DPR 567/96 </a:t>
          </a:r>
          <a:r>
            <a:rPr lang="it-IT" sz="1500" smtClean="0">
              <a:latin typeface="Times New Roman" pitchFamily="18" charset="0"/>
              <a:cs typeface="Times New Roman" pitchFamily="18" charset="0"/>
            </a:rPr>
            <a:t>in vigore dal 13.02.2008  </a:t>
          </a:r>
          <a:endParaRPr lang="it-IT" sz="1500"/>
        </a:p>
      </dgm:t>
    </dgm:pt>
    <dgm:pt modelId="{6C13FDA0-0C32-4BF6-B298-929969D25282}" type="parTrans" cxnId="{6294F35C-6489-483A-90F9-23B6DCFA990B}">
      <dgm:prSet/>
      <dgm:spPr/>
      <dgm:t>
        <a:bodyPr/>
        <a:lstStyle/>
        <a:p>
          <a:endParaRPr lang="it-IT"/>
        </a:p>
      </dgm:t>
    </dgm:pt>
    <dgm:pt modelId="{C2748F65-CEF0-45DB-BEDE-D5CE814551C8}" type="sibTrans" cxnId="{6294F35C-6489-483A-90F9-23B6DCFA990B}">
      <dgm:prSet/>
      <dgm:spPr/>
      <dgm:t>
        <a:bodyPr/>
        <a:lstStyle/>
        <a:p>
          <a:endParaRPr lang="it-IT"/>
        </a:p>
      </dgm:t>
    </dgm:pt>
    <dgm:pt modelId="{EBA25993-A043-437C-B637-83C2C336384F}">
      <dgm:prSet phldrT="[Testo]" custT="1"/>
      <dgm:spPr/>
      <dgm:t>
        <a:bodyPr/>
        <a:lstStyle/>
        <a:p>
          <a:r>
            <a:rPr lang="it-IT" sz="2100" b="1" smtClean="0">
              <a:latin typeface="Times New Roman" pitchFamily="18" charset="0"/>
              <a:cs typeface="Times New Roman" pitchFamily="18" charset="0"/>
            </a:rPr>
            <a:t>Coordinamento Regionale delle Consulte </a:t>
          </a:r>
          <a:r>
            <a:rPr lang="it-IT" sz="2000" b="0" smtClean="0">
              <a:latin typeface="Times New Roman" pitchFamily="18" charset="0"/>
              <a:cs typeface="Times New Roman" pitchFamily="18" charset="0"/>
            </a:rPr>
            <a:t>DPR 268/2007</a:t>
          </a:r>
          <a:r>
            <a:rPr lang="it-IT" sz="2000" smtClean="0">
              <a:latin typeface="Times New Roman" pitchFamily="18" charset="0"/>
              <a:cs typeface="Times New Roman" pitchFamily="18" charset="0"/>
            </a:rPr>
            <a:t>  </a:t>
          </a:r>
          <a:endParaRPr lang="it-IT" sz="2000"/>
        </a:p>
      </dgm:t>
    </dgm:pt>
    <dgm:pt modelId="{84F413D6-EF5B-4AEE-BEBC-61BD701CA485}" type="parTrans" cxnId="{8CE81A17-2ABC-4FCA-A954-FFF7C22A7BC2}">
      <dgm:prSet/>
      <dgm:spPr/>
      <dgm:t>
        <a:bodyPr/>
        <a:lstStyle/>
        <a:p>
          <a:endParaRPr lang="it-IT"/>
        </a:p>
      </dgm:t>
    </dgm:pt>
    <dgm:pt modelId="{4C827FB5-B507-4CC0-9C4F-0A93CD1D5866}" type="sibTrans" cxnId="{8CE81A17-2ABC-4FCA-A954-FFF7C22A7BC2}">
      <dgm:prSet/>
      <dgm:spPr/>
      <dgm:t>
        <a:bodyPr/>
        <a:lstStyle/>
        <a:p>
          <a:endParaRPr lang="it-IT"/>
        </a:p>
      </dgm:t>
    </dgm:pt>
    <dgm:pt modelId="{EDACCF4C-34F8-4BB8-9501-75C18B0F73E5}" type="pres">
      <dgm:prSet presAssocID="{984A527F-22EA-41EF-9A2E-3ED9C17BEA98}" presName="linear" presStyleCnt="0">
        <dgm:presLayoutVars>
          <dgm:dir/>
          <dgm:animLvl val="lvl"/>
          <dgm:resizeHandles val="exact"/>
        </dgm:presLayoutVars>
      </dgm:prSet>
      <dgm:spPr/>
      <dgm:t>
        <a:bodyPr/>
        <a:lstStyle/>
        <a:p>
          <a:endParaRPr lang="it-IT"/>
        </a:p>
      </dgm:t>
    </dgm:pt>
    <dgm:pt modelId="{BC5B6575-3B2A-4062-BD47-306241455408}" type="pres">
      <dgm:prSet presAssocID="{FFA16DB0-58C2-4DF3-A234-6173380E7865}" presName="parentLin" presStyleCnt="0"/>
      <dgm:spPr/>
    </dgm:pt>
    <dgm:pt modelId="{A82791D1-8FCE-41A9-A7AD-5CF0A2CF1DC3}" type="pres">
      <dgm:prSet presAssocID="{FFA16DB0-58C2-4DF3-A234-6173380E7865}" presName="parentLeftMargin" presStyleLbl="node1" presStyleIdx="0" presStyleCnt="2"/>
      <dgm:spPr/>
      <dgm:t>
        <a:bodyPr/>
        <a:lstStyle/>
        <a:p>
          <a:endParaRPr lang="it-IT"/>
        </a:p>
      </dgm:t>
    </dgm:pt>
    <dgm:pt modelId="{471E9E35-A70B-4425-9043-9B102489E7C4}" type="pres">
      <dgm:prSet presAssocID="{FFA16DB0-58C2-4DF3-A234-6173380E7865}" presName="parentText" presStyleLbl="node1" presStyleIdx="0" presStyleCnt="2" custScaleX="150037" custScaleY="105679" custLinFactNeighborX="2262" custLinFactNeighborY="1018">
        <dgm:presLayoutVars>
          <dgm:chMax val="0"/>
          <dgm:bulletEnabled val="1"/>
        </dgm:presLayoutVars>
      </dgm:prSet>
      <dgm:spPr/>
      <dgm:t>
        <a:bodyPr/>
        <a:lstStyle/>
        <a:p>
          <a:endParaRPr lang="it-IT"/>
        </a:p>
      </dgm:t>
    </dgm:pt>
    <dgm:pt modelId="{977DF7A4-1F7C-473C-9BEB-B97353DE4886}" type="pres">
      <dgm:prSet presAssocID="{FFA16DB0-58C2-4DF3-A234-6173380E7865}" presName="negativeSpace" presStyleCnt="0"/>
      <dgm:spPr/>
    </dgm:pt>
    <dgm:pt modelId="{E8A24570-55EF-4414-A4AC-F8F133277C88}" type="pres">
      <dgm:prSet presAssocID="{FFA16DB0-58C2-4DF3-A234-6173380E7865}" presName="childText" presStyleLbl="conFgAcc1" presStyleIdx="0" presStyleCnt="2">
        <dgm:presLayoutVars>
          <dgm:bulletEnabled val="1"/>
        </dgm:presLayoutVars>
      </dgm:prSet>
      <dgm:spPr/>
    </dgm:pt>
    <dgm:pt modelId="{D4ABAAF0-5AA5-4A16-8066-AC274CDAC112}" type="pres">
      <dgm:prSet presAssocID="{C2748F65-CEF0-45DB-BEDE-D5CE814551C8}" presName="spaceBetweenRectangles" presStyleCnt="0"/>
      <dgm:spPr/>
    </dgm:pt>
    <dgm:pt modelId="{A8F4D1BF-188A-4FDC-847D-2FA2826D89E6}" type="pres">
      <dgm:prSet presAssocID="{EBA25993-A043-437C-B637-83C2C336384F}" presName="parentLin" presStyleCnt="0"/>
      <dgm:spPr/>
    </dgm:pt>
    <dgm:pt modelId="{7A029774-A8A5-41F0-A18C-DE84989DAB40}" type="pres">
      <dgm:prSet presAssocID="{EBA25993-A043-437C-B637-83C2C336384F}" presName="parentLeftMargin" presStyleLbl="node1" presStyleIdx="0" presStyleCnt="2"/>
      <dgm:spPr/>
      <dgm:t>
        <a:bodyPr/>
        <a:lstStyle/>
        <a:p>
          <a:endParaRPr lang="it-IT"/>
        </a:p>
      </dgm:t>
    </dgm:pt>
    <dgm:pt modelId="{C7612036-DC29-4058-970F-DD3011B8EFCB}" type="pres">
      <dgm:prSet presAssocID="{EBA25993-A043-437C-B637-83C2C336384F}" presName="parentText" presStyleLbl="node1" presStyleIdx="1" presStyleCnt="2" custScaleX="142857">
        <dgm:presLayoutVars>
          <dgm:chMax val="0"/>
          <dgm:bulletEnabled val="1"/>
        </dgm:presLayoutVars>
      </dgm:prSet>
      <dgm:spPr/>
      <dgm:t>
        <a:bodyPr/>
        <a:lstStyle/>
        <a:p>
          <a:endParaRPr lang="it-IT"/>
        </a:p>
      </dgm:t>
    </dgm:pt>
    <dgm:pt modelId="{FFF5BD4D-C2FF-4ECC-909A-3D2DD64E2199}" type="pres">
      <dgm:prSet presAssocID="{EBA25993-A043-437C-B637-83C2C336384F}" presName="negativeSpace" presStyleCnt="0"/>
      <dgm:spPr/>
    </dgm:pt>
    <dgm:pt modelId="{D316E120-516F-4CCB-B768-3217F8ED3AFC}" type="pres">
      <dgm:prSet presAssocID="{EBA25993-A043-437C-B637-83C2C336384F}" presName="childText" presStyleLbl="conFgAcc1" presStyleIdx="1" presStyleCnt="2">
        <dgm:presLayoutVars>
          <dgm:bulletEnabled val="1"/>
        </dgm:presLayoutVars>
      </dgm:prSet>
      <dgm:spPr/>
    </dgm:pt>
  </dgm:ptLst>
  <dgm:cxnLst>
    <dgm:cxn modelId="{F8B9920D-B103-490B-A669-A0FADCAD3B61}" type="presOf" srcId="{EBA25993-A043-437C-B637-83C2C336384F}" destId="{7A029774-A8A5-41F0-A18C-DE84989DAB40}" srcOrd="0" destOrd="0" presId="urn:microsoft.com/office/officeart/2005/8/layout/list1"/>
    <dgm:cxn modelId="{C71C09C2-7241-44B2-B567-3B8625B5EB0C}" type="presOf" srcId="{FFA16DB0-58C2-4DF3-A234-6173380E7865}" destId="{A82791D1-8FCE-41A9-A7AD-5CF0A2CF1DC3}" srcOrd="0" destOrd="0" presId="urn:microsoft.com/office/officeart/2005/8/layout/list1"/>
    <dgm:cxn modelId="{8CE81A17-2ABC-4FCA-A954-FFF7C22A7BC2}" srcId="{984A527F-22EA-41EF-9A2E-3ED9C17BEA98}" destId="{EBA25993-A043-437C-B637-83C2C336384F}" srcOrd="1" destOrd="0" parTransId="{84F413D6-EF5B-4AEE-BEBC-61BD701CA485}" sibTransId="{4C827FB5-B507-4CC0-9C4F-0A93CD1D5866}"/>
    <dgm:cxn modelId="{6294F35C-6489-483A-90F9-23B6DCFA990B}" srcId="{984A527F-22EA-41EF-9A2E-3ED9C17BEA98}" destId="{FFA16DB0-58C2-4DF3-A234-6173380E7865}" srcOrd="0" destOrd="0" parTransId="{6C13FDA0-0C32-4BF6-B298-929969D25282}" sibTransId="{C2748F65-CEF0-45DB-BEDE-D5CE814551C8}"/>
    <dgm:cxn modelId="{282102AF-42D0-4847-B589-C719B1698BB5}" type="presOf" srcId="{FFA16DB0-58C2-4DF3-A234-6173380E7865}" destId="{471E9E35-A70B-4425-9043-9B102489E7C4}" srcOrd="1" destOrd="0" presId="urn:microsoft.com/office/officeart/2005/8/layout/list1"/>
    <dgm:cxn modelId="{49F9E401-86FB-4D2C-A949-1BFC60E77FBF}" type="presOf" srcId="{EBA25993-A043-437C-B637-83C2C336384F}" destId="{C7612036-DC29-4058-970F-DD3011B8EFCB}" srcOrd="1" destOrd="0" presId="urn:microsoft.com/office/officeart/2005/8/layout/list1"/>
    <dgm:cxn modelId="{4339FAEF-FADA-482F-9A2D-92061C1D0CAC}" type="presOf" srcId="{984A527F-22EA-41EF-9A2E-3ED9C17BEA98}" destId="{EDACCF4C-34F8-4BB8-9501-75C18B0F73E5}" srcOrd="0" destOrd="0" presId="urn:microsoft.com/office/officeart/2005/8/layout/list1"/>
    <dgm:cxn modelId="{62A8EDB6-CDDD-4595-8E0B-14B23D751389}" type="presParOf" srcId="{EDACCF4C-34F8-4BB8-9501-75C18B0F73E5}" destId="{BC5B6575-3B2A-4062-BD47-306241455408}" srcOrd="0" destOrd="0" presId="urn:microsoft.com/office/officeart/2005/8/layout/list1"/>
    <dgm:cxn modelId="{38D532B2-7A51-4ED0-95E3-1973C9261E52}" type="presParOf" srcId="{BC5B6575-3B2A-4062-BD47-306241455408}" destId="{A82791D1-8FCE-41A9-A7AD-5CF0A2CF1DC3}" srcOrd="0" destOrd="0" presId="urn:microsoft.com/office/officeart/2005/8/layout/list1"/>
    <dgm:cxn modelId="{E85E1D0E-EB5C-4A8A-83DD-028DB5C03818}" type="presParOf" srcId="{BC5B6575-3B2A-4062-BD47-306241455408}" destId="{471E9E35-A70B-4425-9043-9B102489E7C4}" srcOrd="1" destOrd="0" presId="urn:microsoft.com/office/officeart/2005/8/layout/list1"/>
    <dgm:cxn modelId="{0B99DC7C-4D30-451C-B3BA-81B145F5BD9F}" type="presParOf" srcId="{EDACCF4C-34F8-4BB8-9501-75C18B0F73E5}" destId="{977DF7A4-1F7C-473C-9BEB-B97353DE4886}" srcOrd="1" destOrd="0" presId="urn:microsoft.com/office/officeart/2005/8/layout/list1"/>
    <dgm:cxn modelId="{7FDD678B-CC15-42F1-B7D5-76D9CD750732}" type="presParOf" srcId="{EDACCF4C-34F8-4BB8-9501-75C18B0F73E5}" destId="{E8A24570-55EF-4414-A4AC-F8F133277C88}" srcOrd="2" destOrd="0" presId="urn:microsoft.com/office/officeart/2005/8/layout/list1"/>
    <dgm:cxn modelId="{8F4051B3-B069-4CA8-A671-C9A410A237CD}" type="presParOf" srcId="{EDACCF4C-34F8-4BB8-9501-75C18B0F73E5}" destId="{D4ABAAF0-5AA5-4A16-8066-AC274CDAC112}" srcOrd="3" destOrd="0" presId="urn:microsoft.com/office/officeart/2005/8/layout/list1"/>
    <dgm:cxn modelId="{13722DFE-A8FF-4C76-ACF0-DF86E313A092}" type="presParOf" srcId="{EDACCF4C-34F8-4BB8-9501-75C18B0F73E5}" destId="{A8F4D1BF-188A-4FDC-847D-2FA2826D89E6}" srcOrd="4" destOrd="0" presId="urn:microsoft.com/office/officeart/2005/8/layout/list1"/>
    <dgm:cxn modelId="{95F65032-BC53-48BB-9EE2-0A19A95BF6F2}" type="presParOf" srcId="{A8F4D1BF-188A-4FDC-847D-2FA2826D89E6}" destId="{7A029774-A8A5-41F0-A18C-DE84989DAB40}" srcOrd="0" destOrd="0" presId="urn:microsoft.com/office/officeart/2005/8/layout/list1"/>
    <dgm:cxn modelId="{B9E17D44-E646-4BA9-A84D-38B1630698E8}" type="presParOf" srcId="{A8F4D1BF-188A-4FDC-847D-2FA2826D89E6}" destId="{C7612036-DC29-4058-970F-DD3011B8EFCB}" srcOrd="1" destOrd="0" presId="urn:microsoft.com/office/officeart/2005/8/layout/list1"/>
    <dgm:cxn modelId="{69D45160-FF8F-4196-908B-9DFBCB24C6BC}" type="presParOf" srcId="{EDACCF4C-34F8-4BB8-9501-75C18B0F73E5}" destId="{FFF5BD4D-C2FF-4ECC-909A-3D2DD64E2199}" srcOrd="5" destOrd="0" presId="urn:microsoft.com/office/officeart/2005/8/layout/list1"/>
    <dgm:cxn modelId="{E8F6D368-01BA-4A56-801B-1E17E4E0C28E}" type="presParOf" srcId="{EDACCF4C-34F8-4BB8-9501-75C18B0F73E5}" destId="{D316E120-516F-4CCB-B768-3217F8ED3AFC}" srcOrd="6" destOrd="0" presId="urn:microsoft.com/office/officeart/2005/8/layout/list1"/>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3BF6F84-B995-4B95-90C6-6BE9956A9856}" type="datetimeFigureOut">
              <a:rPr lang="it-IT" smtClean="0"/>
              <a:pPr/>
              <a:t>17/05/2019</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C0B9A7E-F643-48FB-9CAC-6F09476055C1}" type="slidenum">
              <a:rPr lang="it-IT" smtClean="0"/>
              <a:pPr/>
              <a:t>‹N›</a:t>
            </a:fld>
            <a:endParaRPr lang="it-IT"/>
          </a:p>
        </p:txBody>
      </p:sp>
    </p:spTree>
    <p:extLst>
      <p:ext uri="{BB962C8B-B14F-4D97-AF65-F5344CB8AC3E}">
        <p14:creationId xmlns:p14="http://schemas.microsoft.com/office/powerpoint/2010/main" xmlns="" val="326693858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597819"/>
            <a:ext cx="7772400" cy="1102519"/>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5060352F-BE6C-454C-BF0C-84875A07A1CD}" type="datetimeFigureOut">
              <a:rPr lang="it-IT" smtClean="0"/>
              <a:pPr/>
              <a:t>17/05/2019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BB45956-3917-45D5-BA0F-97B1330EF567}"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060352F-BE6C-454C-BF0C-84875A07A1CD}" type="datetimeFigureOut">
              <a:rPr lang="it-IT" smtClean="0"/>
              <a:pPr/>
              <a:t>17/05/2019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BB45956-3917-45D5-BA0F-97B1330EF567}"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05979"/>
            <a:ext cx="2057400" cy="4388644"/>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05979"/>
            <a:ext cx="6019800" cy="4388644"/>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060352F-BE6C-454C-BF0C-84875A07A1CD}" type="datetimeFigureOut">
              <a:rPr lang="it-IT" smtClean="0"/>
              <a:pPr/>
              <a:t>17/05/2019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BB45956-3917-45D5-BA0F-97B1330EF567}"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060352F-BE6C-454C-BF0C-84875A07A1CD}" type="datetimeFigureOut">
              <a:rPr lang="it-IT" smtClean="0"/>
              <a:pPr/>
              <a:t>17/05/2019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BB45956-3917-45D5-BA0F-97B1330EF567}"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3305176"/>
            <a:ext cx="7772400" cy="1021556"/>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5060352F-BE6C-454C-BF0C-84875A07A1CD}" type="datetimeFigureOut">
              <a:rPr lang="it-IT" smtClean="0"/>
              <a:pPr/>
              <a:t>17/05/2019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BB45956-3917-45D5-BA0F-97B1330EF567}"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5060352F-BE6C-454C-BF0C-84875A07A1CD}" type="datetimeFigureOut">
              <a:rPr lang="it-IT" smtClean="0"/>
              <a:pPr/>
              <a:t>17/05/2019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BB45956-3917-45D5-BA0F-97B1330EF567}"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5060352F-BE6C-454C-BF0C-84875A07A1CD}" type="datetimeFigureOut">
              <a:rPr lang="it-IT" smtClean="0"/>
              <a:pPr/>
              <a:t>17/05/2019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BB45956-3917-45D5-BA0F-97B1330EF567}"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5060352F-BE6C-454C-BF0C-84875A07A1CD}" type="datetimeFigureOut">
              <a:rPr lang="it-IT" smtClean="0"/>
              <a:pPr/>
              <a:t>17/05/2019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BB45956-3917-45D5-BA0F-97B1330EF567}"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060352F-BE6C-454C-BF0C-84875A07A1CD}" type="datetimeFigureOut">
              <a:rPr lang="it-IT" smtClean="0"/>
              <a:pPr/>
              <a:t>17/05/2019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BB45956-3917-45D5-BA0F-97B1330EF567}"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1" y="204787"/>
            <a:ext cx="3008313" cy="871538"/>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060352F-BE6C-454C-BF0C-84875A07A1CD}" type="datetimeFigureOut">
              <a:rPr lang="it-IT" smtClean="0"/>
              <a:pPr/>
              <a:t>17/05/2019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BB45956-3917-45D5-BA0F-97B1330EF567}"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3600450"/>
            <a:ext cx="5486400" cy="425054"/>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060352F-BE6C-454C-BF0C-84875A07A1CD}" type="datetimeFigureOut">
              <a:rPr lang="it-IT" smtClean="0"/>
              <a:pPr/>
              <a:t>17/05/2019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BB45956-3917-45D5-BA0F-97B1330EF567}"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060352F-BE6C-454C-BF0C-84875A07A1CD}" type="datetimeFigureOut">
              <a:rPr lang="it-IT" smtClean="0"/>
              <a:pPr/>
              <a:t>17/05/2019</a:t>
            </a:fld>
            <a:endParaRPr lang="it-IT"/>
          </a:p>
        </p:txBody>
      </p:sp>
      <p:sp>
        <p:nvSpPr>
          <p:cNvPr id="5" name="Segnaposto piè di pagina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BB45956-3917-45D5-BA0F-97B1330EF567}"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12.jpeg"/><Relationship Id="rId4" Type="http://schemas.openxmlformats.org/officeDocument/2006/relationships/image" Target="../media/image11.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3.jpe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4.jpe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5.jpeg"/><Relationship Id="rId5" Type="http://schemas.openxmlformats.org/officeDocument/2006/relationships/hyperlink" Target="Dich_Saragozza%20x%20istruzione.pdf" TargetMode="External"/><Relationship Id="rId4" Type="http://schemas.openxmlformats.org/officeDocument/2006/relationships/hyperlink" Target="Diritti_doveri_dei_genitori_in_Europa.pdf"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6.jpe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7.jpeg"/></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8.jpeg"/></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9.jpeg"/></Relationships>
</file>

<file path=ppt/slides/_rels/slide19.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jpeg"/><Relationship Id="rId7" Type="http://schemas.openxmlformats.org/officeDocument/2006/relationships/diagramColors" Target="../diagrams/colors1.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slide" Target="slide19.xml"/><Relationship Id="rId3" Type="http://schemas.openxmlformats.org/officeDocument/2006/relationships/image" Target="../media/image2.jpeg"/><Relationship Id="rId7" Type="http://schemas.openxmlformats.org/officeDocument/2006/relationships/diagramColors" Target="../diagrams/colors2.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 Id="rId9" Type="http://schemas.microsoft.com/office/2007/relationships/diagramDrawing" Target="../diagrams/drawing2.xml"/></Relationships>
</file>

<file path=ppt/slides/_rels/slide21.xml.rels><?xml version="1.0" encoding="UTF-8" standalone="yes"?>
<Relationships xmlns="http://schemas.openxmlformats.org/package/2006/relationships"><Relationship Id="rId8" Type="http://schemas.openxmlformats.org/officeDocument/2006/relationships/slide" Target="slide19.xml"/><Relationship Id="rId3" Type="http://schemas.openxmlformats.org/officeDocument/2006/relationships/image" Target="../media/image2.jpeg"/><Relationship Id="rId7" Type="http://schemas.openxmlformats.org/officeDocument/2006/relationships/diagramColors" Target="../diagrams/colors3.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 Id="rId9" Type="http://schemas.microsoft.com/office/2007/relationships/diagramDrawing" Target="../diagrams/drawing3.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slide" Target="slide19.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0.png"/></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0.png"/></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1.png"/></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2.png"/></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2.png"/></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3.jpe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4.jpeg"/></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4.jpeg"/></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5.png"/></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26.jpeg"/><Relationship Id="rId4" Type="http://schemas.openxmlformats.org/officeDocument/2006/relationships/image" Target="../media/image24.jpeg"/></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magine 4" descr="MIUR.png"/>
          <p:cNvPicPr>
            <a:picLocks noChangeAspect="1"/>
          </p:cNvPicPr>
          <p:nvPr/>
        </p:nvPicPr>
        <p:blipFill>
          <a:blip r:embed="rId2" cstate="print"/>
          <a:stretch>
            <a:fillRect/>
          </a:stretch>
        </p:blipFill>
        <p:spPr>
          <a:xfrm>
            <a:off x="-1" y="1"/>
            <a:ext cx="2779553" cy="915565"/>
          </a:xfrm>
          <a:prstGeom prst="rect">
            <a:avLst/>
          </a:prstGeom>
        </p:spPr>
      </p:pic>
      <p:pic>
        <p:nvPicPr>
          <p:cNvPr id="6" name="Immagine 5" descr="USR-CA_mod.jpg"/>
          <p:cNvPicPr>
            <a:picLocks noChangeAspect="1"/>
          </p:cNvPicPr>
          <p:nvPr/>
        </p:nvPicPr>
        <p:blipFill>
          <a:blip r:embed="rId3" cstate="print"/>
          <a:stretch>
            <a:fillRect/>
          </a:stretch>
        </p:blipFill>
        <p:spPr>
          <a:xfrm>
            <a:off x="5940152" y="1"/>
            <a:ext cx="3203848" cy="1131589"/>
          </a:xfrm>
          <a:prstGeom prst="rect">
            <a:avLst/>
          </a:prstGeom>
        </p:spPr>
      </p:pic>
      <p:cxnSp>
        <p:nvCxnSpPr>
          <p:cNvPr id="8" name="Connettore 1 7"/>
          <p:cNvCxnSpPr/>
          <p:nvPr/>
        </p:nvCxnSpPr>
        <p:spPr>
          <a:xfrm>
            <a:off x="0" y="1203598"/>
            <a:ext cx="9144000" cy="0"/>
          </a:xfrm>
          <a:prstGeom prst="line">
            <a:avLst/>
          </a:prstGeom>
          <a:ln w="22225" cap="rnd" cmpd="sng">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Text Box 3"/>
          <p:cNvSpPr txBox="1">
            <a:spLocks noGrp="1" noChangeArrowheads="1"/>
          </p:cNvSpPr>
          <p:nvPr>
            <p:ph type="subTitle" idx="1"/>
          </p:nvPr>
        </p:nvSpPr>
        <p:spPr bwMode="auto">
          <a:xfrm>
            <a:off x="6588224" y="4659982"/>
            <a:ext cx="2448272" cy="320841"/>
          </a:xfrm>
          <a:prstGeom prst="rect">
            <a:avLst/>
          </a:prstGeom>
          <a:noFill/>
          <a:ln w="9525">
            <a:noFill/>
            <a:miter lim="800000"/>
            <a:headEnd/>
            <a:tailEnd/>
          </a:ln>
          <a:effectLst/>
        </p:spPr>
        <p:txBody>
          <a:bodyPr wrap="square" lIns="104379" tIns="52189" rIns="104379" bIns="52189">
            <a:spAutoFit/>
          </a:bodyPr>
          <a:lstStyle/>
          <a:p>
            <a:pPr algn="ctr" fontAlgn="auto">
              <a:spcBef>
                <a:spcPct val="50000"/>
              </a:spcBef>
              <a:spcAft>
                <a:spcPts val="0"/>
              </a:spcAft>
              <a:defRPr/>
            </a:pPr>
            <a:r>
              <a:rPr lang="it-IT" sz="1400" b="1" kern="0" dirty="0">
                <a:solidFill>
                  <a:schemeClr val="tx1"/>
                </a:solidFill>
                <a:cs typeface="Arial" charset="0"/>
              </a:rPr>
              <a:t>D.T. </a:t>
            </a:r>
            <a:r>
              <a:rPr lang="it-IT" sz="1400" b="1" kern="0" dirty="0" smtClean="0">
                <a:solidFill>
                  <a:schemeClr val="tx1"/>
                </a:solidFill>
                <a:cs typeface="Arial" charset="0"/>
              </a:rPr>
              <a:t>Gabriella </a:t>
            </a:r>
            <a:r>
              <a:rPr lang="it-IT" sz="1400" b="1" kern="0" dirty="0" err="1" smtClean="0">
                <a:solidFill>
                  <a:schemeClr val="tx1"/>
                </a:solidFill>
                <a:cs typeface="Arial" charset="0"/>
              </a:rPr>
              <a:t>Scaturro</a:t>
            </a:r>
            <a:endParaRPr lang="it-IT" sz="1400" b="1" kern="0" dirty="0">
              <a:solidFill>
                <a:schemeClr val="tx1"/>
              </a:solidFill>
              <a:cs typeface="Arial" charset="0"/>
            </a:endParaRPr>
          </a:p>
        </p:txBody>
      </p:sp>
      <p:sp>
        <p:nvSpPr>
          <p:cNvPr id="13" name="Rettangolo 12"/>
          <p:cNvSpPr/>
          <p:nvPr/>
        </p:nvSpPr>
        <p:spPr>
          <a:xfrm>
            <a:off x="323528" y="1635646"/>
            <a:ext cx="8461448" cy="1077218"/>
          </a:xfrm>
          <a:prstGeom prst="rect">
            <a:avLst/>
          </a:prstGeom>
        </p:spPr>
        <p:txBody>
          <a:bodyPr wrap="square">
            <a:spAutoFit/>
          </a:bodyPr>
          <a:lstStyle/>
          <a:p>
            <a:pPr algn="ctr"/>
            <a:r>
              <a:rPr lang="it-IT" sz="3200" b="1" dirty="0" smtClean="0">
                <a:solidFill>
                  <a:schemeClr val="accent1"/>
                </a:solidFill>
                <a:latin typeface="Times New Roman" pitchFamily="18" charset="0"/>
                <a:cs typeface="Times New Roman" pitchFamily="18" charset="0"/>
              </a:rPr>
              <a:t>Scuola e famiglia </a:t>
            </a:r>
          </a:p>
          <a:p>
            <a:pPr algn="ctr"/>
            <a:r>
              <a:rPr lang="it-IT" sz="3200" b="1" dirty="0" smtClean="0">
                <a:solidFill>
                  <a:schemeClr val="accent1"/>
                </a:solidFill>
                <a:latin typeface="Times New Roman" pitchFamily="18" charset="0"/>
                <a:cs typeface="Times New Roman" pitchFamily="18" charset="0"/>
              </a:rPr>
              <a:t>nella corresponsabilità educativa</a:t>
            </a:r>
            <a:endParaRPr lang="it-IT" sz="3200" dirty="0">
              <a:solidFill>
                <a:schemeClr val="accent1"/>
              </a:solidFill>
              <a:latin typeface="Times New Roman" pitchFamily="18" charset="0"/>
              <a:cs typeface="Times New Roman" pitchFamily="18" charset="0"/>
            </a:endParaRPr>
          </a:p>
        </p:txBody>
      </p:sp>
      <p:sp>
        <p:nvSpPr>
          <p:cNvPr id="9" name="CasellaDiTesto 8"/>
          <p:cNvSpPr txBox="1"/>
          <p:nvPr/>
        </p:nvSpPr>
        <p:spPr>
          <a:xfrm>
            <a:off x="2699792" y="195486"/>
            <a:ext cx="3384376" cy="707886"/>
          </a:xfrm>
          <a:prstGeom prst="rect">
            <a:avLst/>
          </a:prstGeom>
          <a:noFill/>
        </p:spPr>
        <p:txBody>
          <a:bodyPr wrap="square" rtlCol="0">
            <a:spAutoFit/>
          </a:bodyPr>
          <a:lstStyle/>
          <a:p>
            <a:pPr algn="ctr"/>
            <a:r>
              <a:rPr lang="it-IT" sz="2000" b="1" i="1" smtClean="0">
                <a:solidFill>
                  <a:prstClr val="black"/>
                </a:solidFill>
                <a:latin typeface="Times New Roman" pitchFamily="18" charset="0"/>
                <a:ea typeface="+mj-ea"/>
                <a:cs typeface="Times New Roman" pitchFamily="18" charset="0"/>
              </a:rPr>
              <a:t>Seminario regionale</a:t>
            </a:r>
          </a:p>
          <a:p>
            <a:pPr algn="ctr"/>
            <a:r>
              <a:rPr lang="it-IT" sz="2000" b="1" i="1" smtClean="0">
                <a:solidFill>
                  <a:prstClr val="black"/>
                </a:solidFill>
                <a:latin typeface="Times New Roman" pitchFamily="18" charset="0"/>
                <a:ea typeface="+mj-ea"/>
                <a:cs typeface="Times New Roman" pitchFamily="18" charset="0"/>
              </a:rPr>
              <a:t>“Bilanciamo le differenze”</a:t>
            </a:r>
            <a:endParaRPr lang="it-IT" sz="2000" b="1"/>
          </a:p>
        </p:txBody>
      </p:sp>
      <p:pic>
        <p:nvPicPr>
          <p:cNvPr id="1026" name="Picture 2" descr="D:\Users\MI14718\Desktop\images (2).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3124683" y="2857520"/>
            <a:ext cx="2859138" cy="185066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circle(out)">
                                      <p:cBhvr>
                                        <p:cTn id="7" dur="20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32" fill="hold" nodeType="clickEffect">
                                  <p:stCondLst>
                                    <p:cond delay="0"/>
                                  </p:stCondLst>
                                  <p:childTnLst>
                                    <p:set>
                                      <p:cBhvr>
                                        <p:cTn id="11" dur="1" fill="hold">
                                          <p:stCondLst>
                                            <p:cond delay="0"/>
                                          </p:stCondLst>
                                        </p:cTn>
                                        <p:tgtEl>
                                          <p:spTgt spid="13">
                                            <p:txEl>
                                              <p:pRg st="1" end="1"/>
                                            </p:txEl>
                                          </p:spTgt>
                                        </p:tgtEl>
                                        <p:attrNameLst>
                                          <p:attrName>style.visibility</p:attrName>
                                        </p:attrNameLst>
                                      </p:cBhvr>
                                      <p:to>
                                        <p:strVal val="visible"/>
                                      </p:to>
                                    </p:set>
                                    <p:animEffect transition="in" filter="circle(out)">
                                      <p:cBhvr>
                                        <p:cTn id="12" dur="2000"/>
                                        <p:tgtEl>
                                          <p:spTgt spid="1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MIUR.png"/>
          <p:cNvPicPr>
            <a:picLocks noChangeAspect="1"/>
          </p:cNvPicPr>
          <p:nvPr/>
        </p:nvPicPr>
        <p:blipFill>
          <a:blip r:embed="rId2" cstate="print"/>
          <a:stretch>
            <a:fillRect/>
          </a:stretch>
        </p:blipFill>
        <p:spPr>
          <a:xfrm>
            <a:off x="-1" y="1"/>
            <a:ext cx="1905121" cy="627533"/>
          </a:xfrm>
          <a:prstGeom prst="rect">
            <a:avLst/>
          </a:prstGeom>
        </p:spPr>
      </p:pic>
      <p:pic>
        <p:nvPicPr>
          <p:cNvPr id="6" name="Immagine 5" descr="USR-CA_mod.jpg"/>
          <p:cNvPicPr>
            <a:picLocks noChangeAspect="1"/>
          </p:cNvPicPr>
          <p:nvPr/>
        </p:nvPicPr>
        <p:blipFill>
          <a:blip r:embed="rId3" cstate="print"/>
          <a:stretch>
            <a:fillRect/>
          </a:stretch>
        </p:blipFill>
        <p:spPr>
          <a:xfrm>
            <a:off x="7020272" y="2"/>
            <a:ext cx="2123728" cy="750094"/>
          </a:xfrm>
          <a:prstGeom prst="rect">
            <a:avLst/>
          </a:prstGeom>
        </p:spPr>
      </p:pic>
      <p:cxnSp>
        <p:nvCxnSpPr>
          <p:cNvPr id="8" name="Connettore 1 7"/>
          <p:cNvCxnSpPr/>
          <p:nvPr/>
        </p:nvCxnSpPr>
        <p:spPr>
          <a:xfrm>
            <a:off x="0" y="1203598"/>
            <a:ext cx="9144000" cy="0"/>
          </a:xfrm>
          <a:prstGeom prst="line">
            <a:avLst/>
          </a:prstGeom>
          <a:ln w="22225" cap="rnd" cmpd="sng">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Text Box 3"/>
          <p:cNvSpPr txBox="1">
            <a:spLocks noGrp="1" noChangeArrowheads="1"/>
          </p:cNvSpPr>
          <p:nvPr>
            <p:ph type="subTitle" idx="1"/>
          </p:nvPr>
        </p:nvSpPr>
        <p:spPr bwMode="auto">
          <a:xfrm>
            <a:off x="7020272" y="4587974"/>
            <a:ext cx="2051720" cy="320841"/>
          </a:xfrm>
          <a:prstGeom prst="rect">
            <a:avLst/>
          </a:prstGeom>
          <a:noFill/>
          <a:ln w="9525">
            <a:noFill/>
            <a:miter lim="800000"/>
            <a:headEnd/>
            <a:tailEnd/>
          </a:ln>
          <a:effectLst/>
        </p:spPr>
        <p:txBody>
          <a:bodyPr wrap="square" lIns="104379" tIns="52189" rIns="104379" bIns="52189">
            <a:spAutoFit/>
          </a:bodyPr>
          <a:lstStyle/>
          <a:p>
            <a:pPr algn="ctr" fontAlgn="auto">
              <a:spcBef>
                <a:spcPct val="50000"/>
              </a:spcBef>
              <a:spcAft>
                <a:spcPts val="0"/>
              </a:spcAft>
              <a:defRPr/>
            </a:pPr>
            <a:r>
              <a:rPr lang="it-IT" sz="1400" b="1" kern="0" dirty="0">
                <a:solidFill>
                  <a:schemeClr val="tx1"/>
                </a:solidFill>
                <a:cs typeface="Arial" charset="0"/>
              </a:rPr>
              <a:t>D.T. G</a:t>
            </a:r>
            <a:r>
              <a:rPr lang="it-IT" sz="1400" b="1" kern="0" dirty="0" smtClean="0">
                <a:solidFill>
                  <a:schemeClr val="tx1"/>
                </a:solidFill>
                <a:cs typeface="Arial" charset="0"/>
              </a:rPr>
              <a:t>abriella </a:t>
            </a:r>
            <a:r>
              <a:rPr lang="it-IT" sz="1400" b="1" kern="0" dirty="0" err="1" smtClean="0">
                <a:solidFill>
                  <a:schemeClr val="tx1"/>
                </a:solidFill>
                <a:cs typeface="Arial" charset="0"/>
              </a:rPr>
              <a:t>Scaturro</a:t>
            </a:r>
            <a:endParaRPr lang="it-IT" sz="1400" b="1" kern="0" dirty="0">
              <a:solidFill>
                <a:schemeClr val="tx1"/>
              </a:solidFill>
              <a:cs typeface="Arial" charset="0"/>
            </a:endParaRPr>
          </a:p>
        </p:txBody>
      </p:sp>
      <p:sp>
        <p:nvSpPr>
          <p:cNvPr id="9" name="CasellaDiTesto 8"/>
          <p:cNvSpPr txBox="1"/>
          <p:nvPr/>
        </p:nvSpPr>
        <p:spPr>
          <a:xfrm>
            <a:off x="1511660" y="242264"/>
            <a:ext cx="6120680" cy="923330"/>
          </a:xfrm>
          <a:prstGeom prst="rect">
            <a:avLst/>
          </a:prstGeom>
          <a:noFill/>
        </p:spPr>
        <p:txBody>
          <a:bodyPr wrap="square" rtlCol="0">
            <a:spAutoFit/>
          </a:bodyPr>
          <a:lstStyle/>
          <a:p>
            <a:pPr algn="ctr"/>
            <a:r>
              <a:rPr lang="it-IT" b="1" dirty="0" smtClean="0">
                <a:latin typeface="Times New Roman" pitchFamily="18" charset="0"/>
                <a:cs typeface="Times New Roman" pitchFamily="18" charset="0"/>
              </a:rPr>
              <a:t>Convenzione internazionale sui diritti dei bambini e dei minori (1990)</a:t>
            </a:r>
          </a:p>
          <a:p>
            <a:pPr algn="ctr"/>
            <a:r>
              <a:rPr lang="it-IT" b="1" dirty="0" smtClean="0">
                <a:latin typeface="Times New Roman" pitchFamily="18" charset="0"/>
                <a:cs typeface="Times New Roman" pitchFamily="18" charset="0"/>
              </a:rPr>
              <a:t>Art. 3</a:t>
            </a:r>
            <a:endParaRPr lang="it-IT" b="1" dirty="0">
              <a:latin typeface="Times New Roman" pitchFamily="18" charset="0"/>
              <a:cs typeface="Times New Roman" pitchFamily="18" charset="0"/>
            </a:endParaRPr>
          </a:p>
        </p:txBody>
      </p:sp>
      <p:sp>
        <p:nvSpPr>
          <p:cNvPr id="11" name="Rettangolo 10"/>
          <p:cNvSpPr/>
          <p:nvPr/>
        </p:nvSpPr>
        <p:spPr>
          <a:xfrm>
            <a:off x="179512" y="1203598"/>
            <a:ext cx="8856984" cy="461665"/>
          </a:xfrm>
          <a:prstGeom prst="rect">
            <a:avLst/>
          </a:prstGeom>
        </p:spPr>
        <p:txBody>
          <a:bodyPr wrap="square">
            <a:spAutoFit/>
          </a:bodyPr>
          <a:lstStyle/>
          <a:p>
            <a:pPr algn="just">
              <a:lnSpc>
                <a:spcPct val="120000"/>
              </a:lnSpc>
            </a:pPr>
            <a:r>
              <a:rPr lang="it-IT" sz="2000" dirty="0" smtClean="0">
                <a:latin typeface="Times New Roman" pitchFamily="18" charset="0"/>
                <a:cs typeface="Times New Roman" pitchFamily="18" charset="0"/>
              </a:rPr>
              <a:t>“l’interesse superiore del fanciullo deve essere una considerazione preminente”</a:t>
            </a:r>
            <a:endParaRPr lang="it-IT" sz="2000" dirty="0">
              <a:latin typeface="Times New Roman" pitchFamily="18" charset="0"/>
              <a:cs typeface="Times New Roman" pitchFamily="18" charset="0"/>
            </a:endParaRPr>
          </a:p>
        </p:txBody>
      </p:sp>
      <p:sp>
        <p:nvSpPr>
          <p:cNvPr id="10" name="Rettangolo 9"/>
          <p:cNvSpPr/>
          <p:nvPr/>
        </p:nvSpPr>
        <p:spPr>
          <a:xfrm>
            <a:off x="251520" y="1995687"/>
            <a:ext cx="8568952" cy="646331"/>
          </a:xfrm>
          <a:prstGeom prst="rect">
            <a:avLst/>
          </a:prstGeom>
        </p:spPr>
        <p:txBody>
          <a:bodyPr wrap="square">
            <a:spAutoFit/>
          </a:bodyPr>
          <a:lstStyle/>
          <a:p>
            <a:pPr algn="just"/>
            <a:r>
              <a:rPr lang="it-IT" dirty="0" smtClean="0"/>
              <a:t>Il messaggio per i genitori è che i loro figli sono ‘soggetti’ e non ‘oggetti’ e che in concreto bisogna agire nel “superiore interesse dei bambini”. </a:t>
            </a:r>
            <a:endParaRPr lang="it-IT" dirty="0"/>
          </a:p>
        </p:txBody>
      </p:sp>
      <p:sp>
        <p:nvSpPr>
          <p:cNvPr id="13" name="Rettangolo 12"/>
          <p:cNvSpPr/>
          <p:nvPr/>
        </p:nvSpPr>
        <p:spPr>
          <a:xfrm>
            <a:off x="251520" y="2571750"/>
            <a:ext cx="8496944" cy="646331"/>
          </a:xfrm>
          <a:prstGeom prst="rect">
            <a:avLst/>
          </a:prstGeom>
        </p:spPr>
        <p:txBody>
          <a:bodyPr wrap="square">
            <a:spAutoFit/>
          </a:bodyPr>
          <a:lstStyle/>
          <a:p>
            <a:pPr algn="just"/>
            <a:r>
              <a:rPr lang="it-IT" dirty="0" smtClean="0"/>
              <a:t>In buona sostanza, ai diritti dei bambini, più che i diritti dei genitori, corrispondono </a:t>
            </a:r>
            <a:r>
              <a:rPr lang="it-IT" b="1" u="sng" dirty="0" smtClean="0"/>
              <a:t>i doveri dei genitori</a:t>
            </a:r>
            <a:r>
              <a:rPr lang="it-IT" dirty="0" smtClean="0"/>
              <a:t>.</a:t>
            </a:r>
            <a:endParaRPr lang="it-IT" dirty="0"/>
          </a:p>
        </p:txBody>
      </p:sp>
      <p:pic>
        <p:nvPicPr>
          <p:cNvPr id="3074" name="Picture 2" descr="D:\Users\MI14718\Desktop\images (3).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2974668" y="3218080"/>
            <a:ext cx="3384376" cy="1729933"/>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1000" fill="hold"/>
                                        <p:tgtEl>
                                          <p:spTgt spid="11"/>
                                        </p:tgtEl>
                                        <p:attrNameLst>
                                          <p:attrName>ppt_x</p:attrName>
                                        </p:attrNameLst>
                                      </p:cBhvr>
                                      <p:tavLst>
                                        <p:tav tm="0">
                                          <p:val>
                                            <p:strVal val="#ppt_x"/>
                                          </p:val>
                                        </p:tav>
                                        <p:tav tm="100000">
                                          <p:val>
                                            <p:strVal val="#ppt_x"/>
                                          </p:val>
                                        </p:tav>
                                      </p:tavLst>
                                    </p:anim>
                                    <p:anim calcmode="lin" valueType="num">
                                      <p:cBhvr additive="base">
                                        <p:cTn id="8" dur="1000" fill="hold"/>
                                        <p:tgtEl>
                                          <p:spTgt spid="11"/>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8"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2000" fill="hold"/>
                                        <p:tgtEl>
                                          <p:spTgt spid="10"/>
                                        </p:tgtEl>
                                        <p:attrNameLst>
                                          <p:attrName>ppt_x</p:attrName>
                                        </p:attrNameLst>
                                      </p:cBhvr>
                                      <p:tavLst>
                                        <p:tav tm="0">
                                          <p:val>
                                            <p:strVal val="0-#ppt_w/2"/>
                                          </p:val>
                                        </p:tav>
                                        <p:tav tm="100000">
                                          <p:val>
                                            <p:strVal val="#ppt_x"/>
                                          </p:val>
                                        </p:tav>
                                      </p:tavLst>
                                    </p:anim>
                                    <p:anim calcmode="lin" valueType="num">
                                      <p:cBhvr additive="base">
                                        <p:cTn id="14" dur="20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2000" fill="hold"/>
                                        <p:tgtEl>
                                          <p:spTgt spid="13"/>
                                        </p:tgtEl>
                                        <p:attrNameLst>
                                          <p:attrName>ppt_x</p:attrName>
                                        </p:attrNameLst>
                                      </p:cBhvr>
                                      <p:tavLst>
                                        <p:tav tm="0">
                                          <p:val>
                                            <p:strVal val="#ppt_x"/>
                                          </p:val>
                                        </p:tav>
                                        <p:tav tm="100000">
                                          <p:val>
                                            <p:strVal val="#ppt_x"/>
                                          </p:val>
                                        </p:tav>
                                      </p:tavLst>
                                    </p:anim>
                                    <p:anim calcmode="lin" valueType="num">
                                      <p:cBhvr additive="base">
                                        <p:cTn id="20" dur="20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0" grpId="0"/>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MIUR.png"/>
          <p:cNvPicPr>
            <a:picLocks noChangeAspect="1"/>
          </p:cNvPicPr>
          <p:nvPr/>
        </p:nvPicPr>
        <p:blipFill>
          <a:blip r:embed="rId2" cstate="print"/>
          <a:stretch>
            <a:fillRect/>
          </a:stretch>
        </p:blipFill>
        <p:spPr>
          <a:xfrm>
            <a:off x="-1" y="1"/>
            <a:ext cx="1905121" cy="627533"/>
          </a:xfrm>
          <a:prstGeom prst="rect">
            <a:avLst/>
          </a:prstGeom>
        </p:spPr>
      </p:pic>
      <p:pic>
        <p:nvPicPr>
          <p:cNvPr id="6" name="Immagine 5" descr="USR-CA_mod.jpg"/>
          <p:cNvPicPr>
            <a:picLocks noChangeAspect="1"/>
          </p:cNvPicPr>
          <p:nvPr/>
        </p:nvPicPr>
        <p:blipFill>
          <a:blip r:embed="rId3" cstate="print"/>
          <a:stretch>
            <a:fillRect/>
          </a:stretch>
        </p:blipFill>
        <p:spPr>
          <a:xfrm>
            <a:off x="7020272" y="2"/>
            <a:ext cx="2123728" cy="750094"/>
          </a:xfrm>
          <a:prstGeom prst="rect">
            <a:avLst/>
          </a:prstGeom>
        </p:spPr>
      </p:pic>
      <p:cxnSp>
        <p:nvCxnSpPr>
          <p:cNvPr id="8" name="Connettore 1 7"/>
          <p:cNvCxnSpPr/>
          <p:nvPr/>
        </p:nvCxnSpPr>
        <p:spPr>
          <a:xfrm>
            <a:off x="0" y="1203598"/>
            <a:ext cx="9144000" cy="0"/>
          </a:xfrm>
          <a:prstGeom prst="line">
            <a:avLst/>
          </a:prstGeom>
          <a:ln w="22225" cap="rnd" cmpd="sng">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Text Box 3"/>
          <p:cNvSpPr txBox="1">
            <a:spLocks noGrp="1" noChangeArrowheads="1"/>
          </p:cNvSpPr>
          <p:nvPr>
            <p:ph type="subTitle" idx="1"/>
          </p:nvPr>
        </p:nvSpPr>
        <p:spPr bwMode="auto">
          <a:xfrm>
            <a:off x="6895940" y="4575200"/>
            <a:ext cx="2068548" cy="320841"/>
          </a:xfrm>
          <a:prstGeom prst="rect">
            <a:avLst/>
          </a:prstGeom>
          <a:noFill/>
          <a:ln w="9525">
            <a:noFill/>
            <a:miter lim="800000"/>
            <a:headEnd/>
            <a:tailEnd/>
          </a:ln>
          <a:effectLst/>
        </p:spPr>
        <p:txBody>
          <a:bodyPr wrap="square" lIns="104379" tIns="52189" rIns="104379" bIns="52189">
            <a:spAutoFit/>
          </a:bodyPr>
          <a:lstStyle/>
          <a:p>
            <a:pPr algn="ctr" fontAlgn="auto">
              <a:spcBef>
                <a:spcPct val="50000"/>
              </a:spcBef>
              <a:spcAft>
                <a:spcPts val="0"/>
              </a:spcAft>
              <a:defRPr/>
            </a:pPr>
            <a:r>
              <a:rPr lang="it-IT" sz="1400" b="1" kern="0" dirty="0">
                <a:solidFill>
                  <a:schemeClr val="tx1"/>
                </a:solidFill>
                <a:cs typeface="Arial" charset="0"/>
              </a:rPr>
              <a:t>D.T. </a:t>
            </a:r>
            <a:r>
              <a:rPr lang="it-IT" sz="1400" b="1" kern="0" dirty="0" smtClean="0">
                <a:solidFill>
                  <a:schemeClr val="tx1"/>
                </a:solidFill>
                <a:cs typeface="Arial" charset="0"/>
              </a:rPr>
              <a:t>Gabriella </a:t>
            </a:r>
            <a:r>
              <a:rPr lang="it-IT" sz="1400" b="1" kern="0" dirty="0" err="1" smtClean="0">
                <a:solidFill>
                  <a:schemeClr val="tx1"/>
                </a:solidFill>
                <a:cs typeface="Arial" charset="0"/>
              </a:rPr>
              <a:t>Scaturro</a:t>
            </a:r>
            <a:endParaRPr lang="it-IT" sz="1400" b="1" kern="0" dirty="0">
              <a:solidFill>
                <a:schemeClr val="tx1"/>
              </a:solidFill>
              <a:cs typeface="Arial" charset="0"/>
            </a:endParaRPr>
          </a:p>
        </p:txBody>
      </p:sp>
      <p:sp>
        <p:nvSpPr>
          <p:cNvPr id="9" name="CasellaDiTesto 8"/>
          <p:cNvSpPr txBox="1"/>
          <p:nvPr/>
        </p:nvSpPr>
        <p:spPr>
          <a:xfrm>
            <a:off x="1475656" y="267494"/>
            <a:ext cx="5904656" cy="400110"/>
          </a:xfrm>
          <a:prstGeom prst="rect">
            <a:avLst/>
          </a:prstGeom>
          <a:noFill/>
        </p:spPr>
        <p:txBody>
          <a:bodyPr wrap="square" rtlCol="0">
            <a:spAutoFit/>
          </a:bodyPr>
          <a:lstStyle/>
          <a:p>
            <a:pPr algn="ctr"/>
            <a:r>
              <a:rPr lang="it-IT" sz="2000" b="1" dirty="0" smtClean="0">
                <a:latin typeface="Times New Roman" pitchFamily="18" charset="0"/>
                <a:cs typeface="Times New Roman" pitchFamily="18" charset="0"/>
              </a:rPr>
              <a:t>Codice civile art. 147</a:t>
            </a:r>
          </a:p>
        </p:txBody>
      </p:sp>
      <p:sp>
        <p:nvSpPr>
          <p:cNvPr id="14" name="Rettangolo 13"/>
          <p:cNvSpPr/>
          <p:nvPr/>
        </p:nvSpPr>
        <p:spPr>
          <a:xfrm>
            <a:off x="179512" y="1563638"/>
            <a:ext cx="8712968" cy="923330"/>
          </a:xfrm>
          <a:prstGeom prst="rect">
            <a:avLst/>
          </a:prstGeom>
        </p:spPr>
        <p:txBody>
          <a:bodyPr wrap="square">
            <a:spAutoFit/>
          </a:bodyPr>
          <a:lstStyle/>
          <a:p>
            <a:pPr algn="just" fontAlgn="base"/>
            <a:r>
              <a:rPr lang="it-IT" dirty="0" smtClean="0">
                <a:latin typeface="Times New Roman" panose="02020603050405020304" pitchFamily="18" charset="0"/>
                <a:cs typeface="Times New Roman" pitchFamily="18" charset="0"/>
              </a:rPr>
              <a:t>«Il matrimonio impone ad </a:t>
            </a:r>
            <a:r>
              <a:rPr lang="it-IT" b="1" dirty="0" smtClean="0">
                <a:latin typeface="Times New Roman" pitchFamily="18" charset="0"/>
                <a:cs typeface="Times New Roman" pitchFamily="18" charset="0"/>
              </a:rPr>
              <a:t>ambedue i coniugi</a:t>
            </a:r>
            <a:r>
              <a:rPr lang="it-IT" dirty="0" smtClean="0">
                <a:latin typeface="Times New Roman" pitchFamily="18" charset="0"/>
                <a:cs typeface="Times New Roman" pitchFamily="18" charset="0"/>
              </a:rPr>
              <a:t> l'obbligo di mantenere, istruire educare ed </a:t>
            </a:r>
            <a:r>
              <a:rPr lang="it-IT" u="sng" dirty="0" smtClean="0">
                <a:latin typeface="Times New Roman" pitchFamily="18" charset="0"/>
                <a:cs typeface="Times New Roman" pitchFamily="18" charset="0"/>
              </a:rPr>
              <a:t>assistere moralmente i figli</a:t>
            </a:r>
            <a:r>
              <a:rPr lang="it-IT" dirty="0" smtClean="0">
                <a:latin typeface="Times New Roman" pitchFamily="18" charset="0"/>
                <a:cs typeface="Times New Roman" pitchFamily="18" charset="0"/>
              </a:rPr>
              <a:t>, nel rispetto delle loro capacità, delle inclinazioni naturali e delle aspirazioni, secondo quanto previsto dall'articolo 315 bis».</a:t>
            </a:r>
            <a:endParaRPr lang="it-IT" dirty="0">
              <a:latin typeface="Times New Roman" pitchFamily="18" charset="0"/>
              <a:cs typeface="Times New Roman" pitchFamily="18" charset="0"/>
            </a:endParaRPr>
          </a:p>
        </p:txBody>
      </p:sp>
      <p:sp>
        <p:nvSpPr>
          <p:cNvPr id="15" name="Rettangolo 14"/>
          <p:cNvSpPr/>
          <p:nvPr/>
        </p:nvSpPr>
        <p:spPr>
          <a:xfrm>
            <a:off x="3059832" y="1203598"/>
            <a:ext cx="2196435" cy="400110"/>
          </a:xfrm>
          <a:prstGeom prst="rect">
            <a:avLst/>
          </a:prstGeom>
        </p:spPr>
        <p:txBody>
          <a:bodyPr wrap="none">
            <a:spAutoFit/>
          </a:bodyPr>
          <a:lstStyle/>
          <a:p>
            <a:r>
              <a:rPr lang="it-IT" sz="2000" b="1" dirty="0" smtClean="0">
                <a:latin typeface="Times New Roman" pitchFamily="18" charset="0"/>
                <a:cs typeface="Times New Roman" pitchFamily="18" charset="0"/>
              </a:rPr>
              <a:t>Doveri verso i figli</a:t>
            </a:r>
            <a:endParaRPr lang="it-IT" sz="2000" dirty="0">
              <a:latin typeface="Times New Roman" pitchFamily="18" charset="0"/>
              <a:cs typeface="Times New Roman" pitchFamily="18" charset="0"/>
            </a:endParaRPr>
          </a:p>
        </p:txBody>
      </p:sp>
      <p:sp>
        <p:nvSpPr>
          <p:cNvPr id="16" name="Rettangolo 15"/>
          <p:cNvSpPr/>
          <p:nvPr/>
        </p:nvSpPr>
        <p:spPr>
          <a:xfrm>
            <a:off x="323528" y="3435846"/>
            <a:ext cx="2664296" cy="369332"/>
          </a:xfrm>
          <a:prstGeom prst="rect">
            <a:avLst/>
          </a:prstGeom>
        </p:spPr>
        <p:txBody>
          <a:bodyPr wrap="square">
            <a:spAutoFit/>
          </a:bodyPr>
          <a:lstStyle/>
          <a:p>
            <a:r>
              <a:rPr lang="it-IT" dirty="0" smtClean="0">
                <a:latin typeface="Times New Roman" pitchFamily="18" charset="0"/>
                <a:cs typeface="Times New Roman" pitchFamily="18" charset="0"/>
              </a:rPr>
              <a:t>Precedente formulazione:</a:t>
            </a:r>
            <a:endParaRPr lang="it-IT" dirty="0"/>
          </a:p>
        </p:txBody>
      </p:sp>
      <p:sp>
        <p:nvSpPr>
          <p:cNvPr id="17" name="Rettangolo 16"/>
          <p:cNvSpPr/>
          <p:nvPr/>
        </p:nvSpPr>
        <p:spPr>
          <a:xfrm>
            <a:off x="251520" y="3882777"/>
            <a:ext cx="8700890" cy="584775"/>
          </a:xfrm>
          <a:prstGeom prst="rect">
            <a:avLst/>
          </a:prstGeom>
        </p:spPr>
        <p:txBody>
          <a:bodyPr wrap="square">
            <a:spAutoFit/>
          </a:bodyPr>
          <a:lstStyle/>
          <a:p>
            <a:pPr algn="just"/>
            <a:r>
              <a:rPr lang="it-IT" sz="1600" dirty="0" smtClean="0">
                <a:latin typeface="Times New Roman" pitchFamily="18" charset="0"/>
                <a:cs typeface="Times New Roman" pitchFamily="18" charset="0"/>
              </a:rPr>
              <a:t>«Il matrimonio impone ad ambedue i coniugi l’obbligo di mantenere, istruire ed educare la prole tenendo conto delle capacità, delle inclinazioni naturali e delle aspirazioni dei figli».</a:t>
            </a:r>
            <a:endParaRPr lang="it-IT" sz="1600" dirty="0">
              <a:latin typeface="Times New Roman" pitchFamily="18" charset="0"/>
              <a:cs typeface="Times New Roman" pitchFamily="18" charset="0"/>
            </a:endParaRPr>
          </a:p>
        </p:txBody>
      </p:sp>
      <p:pic>
        <p:nvPicPr>
          <p:cNvPr id="2050" name="Picture 2" descr="D:\Users\MI14718\Desktop\images (10).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6804248" y="2501547"/>
            <a:ext cx="2075617" cy="1381229"/>
          </a:xfrm>
          <a:prstGeom prst="rect">
            <a:avLst/>
          </a:prstGeom>
          <a:noFill/>
          <a:extLst>
            <a:ext uri="{909E8E84-426E-40DD-AFC4-6F175D3DCCD1}">
              <a14:hiddenFill xmlns:a14="http://schemas.microsoft.com/office/drawing/2010/main" xmlns="">
                <a:solidFill>
                  <a:srgbClr val="FFFFFF"/>
                </a:solidFill>
              </a14:hiddenFill>
            </a:ext>
          </a:extLst>
        </p:spPr>
      </p:pic>
      <p:pic>
        <p:nvPicPr>
          <p:cNvPr id="2051" name="Picture 3" descr="D:\Users\MI14718\Desktop\download (3).jpg"/>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4427985" y="2486968"/>
            <a:ext cx="2088232" cy="1395808"/>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1"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2000" fill="hold"/>
                                        <p:tgtEl>
                                          <p:spTgt spid="15"/>
                                        </p:tgtEl>
                                        <p:attrNameLst>
                                          <p:attrName>ppt_x</p:attrName>
                                        </p:attrNameLst>
                                      </p:cBhvr>
                                      <p:tavLst>
                                        <p:tav tm="0">
                                          <p:val>
                                            <p:strVal val="#ppt_x"/>
                                          </p:val>
                                        </p:tav>
                                        <p:tav tm="100000">
                                          <p:val>
                                            <p:strVal val="#ppt_x"/>
                                          </p:val>
                                        </p:tav>
                                      </p:tavLst>
                                    </p:anim>
                                    <p:anim calcmode="lin" valueType="num">
                                      <p:cBhvr additive="base">
                                        <p:cTn id="8" dur="2000" fill="hold"/>
                                        <p:tgtEl>
                                          <p:spTgt spid="1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8"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2000" fill="hold"/>
                                        <p:tgtEl>
                                          <p:spTgt spid="14"/>
                                        </p:tgtEl>
                                        <p:attrNameLst>
                                          <p:attrName>ppt_x</p:attrName>
                                        </p:attrNameLst>
                                      </p:cBhvr>
                                      <p:tavLst>
                                        <p:tav tm="0">
                                          <p:val>
                                            <p:strVal val="0-#ppt_w/2"/>
                                          </p:val>
                                        </p:tav>
                                        <p:tav tm="100000">
                                          <p:val>
                                            <p:strVal val="#ppt_x"/>
                                          </p:val>
                                        </p:tav>
                                      </p:tavLst>
                                    </p:anim>
                                    <p:anim calcmode="lin" valueType="num">
                                      <p:cBhvr additive="base">
                                        <p:cTn id="14" dur="20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2000" fill="hold"/>
                                        <p:tgtEl>
                                          <p:spTgt spid="16"/>
                                        </p:tgtEl>
                                        <p:attrNameLst>
                                          <p:attrName>ppt_x</p:attrName>
                                        </p:attrNameLst>
                                      </p:cBhvr>
                                      <p:tavLst>
                                        <p:tav tm="0">
                                          <p:val>
                                            <p:strVal val="#ppt_x"/>
                                          </p:val>
                                        </p:tav>
                                        <p:tav tm="100000">
                                          <p:val>
                                            <p:strVal val="#ppt_x"/>
                                          </p:val>
                                        </p:tav>
                                      </p:tavLst>
                                    </p:anim>
                                    <p:anim calcmode="lin" valueType="num">
                                      <p:cBhvr additive="base">
                                        <p:cTn id="20" dur="20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2"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additive="base">
                                        <p:cTn id="25" dur="2000" fill="hold"/>
                                        <p:tgtEl>
                                          <p:spTgt spid="17"/>
                                        </p:tgtEl>
                                        <p:attrNameLst>
                                          <p:attrName>ppt_x</p:attrName>
                                        </p:attrNameLst>
                                      </p:cBhvr>
                                      <p:tavLst>
                                        <p:tav tm="0">
                                          <p:val>
                                            <p:strVal val="1+#ppt_w/2"/>
                                          </p:val>
                                        </p:tav>
                                        <p:tav tm="100000">
                                          <p:val>
                                            <p:strVal val="#ppt_x"/>
                                          </p:val>
                                        </p:tav>
                                      </p:tavLst>
                                    </p:anim>
                                    <p:anim calcmode="lin" valueType="num">
                                      <p:cBhvr additive="base">
                                        <p:cTn id="26" dur="2000" fill="hold"/>
                                        <p:tgtEl>
                                          <p:spTgt spid="1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MIUR.png"/>
          <p:cNvPicPr>
            <a:picLocks noChangeAspect="1"/>
          </p:cNvPicPr>
          <p:nvPr/>
        </p:nvPicPr>
        <p:blipFill>
          <a:blip r:embed="rId2" cstate="print"/>
          <a:stretch>
            <a:fillRect/>
          </a:stretch>
        </p:blipFill>
        <p:spPr>
          <a:xfrm>
            <a:off x="-1" y="1"/>
            <a:ext cx="1905121" cy="627533"/>
          </a:xfrm>
          <a:prstGeom prst="rect">
            <a:avLst/>
          </a:prstGeom>
        </p:spPr>
      </p:pic>
      <p:pic>
        <p:nvPicPr>
          <p:cNvPr id="6" name="Immagine 5" descr="USR-CA_mod.jpg"/>
          <p:cNvPicPr>
            <a:picLocks noChangeAspect="1"/>
          </p:cNvPicPr>
          <p:nvPr/>
        </p:nvPicPr>
        <p:blipFill>
          <a:blip r:embed="rId3" cstate="print"/>
          <a:stretch>
            <a:fillRect/>
          </a:stretch>
        </p:blipFill>
        <p:spPr>
          <a:xfrm>
            <a:off x="7020272" y="2"/>
            <a:ext cx="2123728" cy="750094"/>
          </a:xfrm>
          <a:prstGeom prst="rect">
            <a:avLst/>
          </a:prstGeom>
        </p:spPr>
      </p:pic>
      <p:cxnSp>
        <p:nvCxnSpPr>
          <p:cNvPr id="8" name="Connettore 1 7"/>
          <p:cNvCxnSpPr/>
          <p:nvPr/>
        </p:nvCxnSpPr>
        <p:spPr>
          <a:xfrm>
            <a:off x="0" y="1203598"/>
            <a:ext cx="9144000" cy="0"/>
          </a:xfrm>
          <a:prstGeom prst="line">
            <a:avLst/>
          </a:prstGeom>
          <a:ln w="22225" cap="rnd" cmpd="sng">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Text Box 3"/>
          <p:cNvSpPr txBox="1">
            <a:spLocks noGrp="1" noChangeArrowheads="1"/>
          </p:cNvSpPr>
          <p:nvPr>
            <p:ph type="subTitle" idx="1"/>
          </p:nvPr>
        </p:nvSpPr>
        <p:spPr bwMode="auto">
          <a:xfrm>
            <a:off x="6516216" y="4443958"/>
            <a:ext cx="2448272" cy="320841"/>
          </a:xfrm>
          <a:prstGeom prst="rect">
            <a:avLst/>
          </a:prstGeom>
          <a:noFill/>
          <a:ln w="9525">
            <a:noFill/>
            <a:miter lim="800000"/>
            <a:headEnd/>
            <a:tailEnd/>
          </a:ln>
          <a:effectLst/>
        </p:spPr>
        <p:txBody>
          <a:bodyPr wrap="square" lIns="104379" tIns="52189" rIns="104379" bIns="52189">
            <a:spAutoFit/>
          </a:bodyPr>
          <a:lstStyle/>
          <a:p>
            <a:pPr algn="ctr" fontAlgn="auto">
              <a:spcBef>
                <a:spcPct val="50000"/>
              </a:spcBef>
              <a:spcAft>
                <a:spcPts val="0"/>
              </a:spcAft>
              <a:defRPr/>
            </a:pPr>
            <a:r>
              <a:rPr lang="it-IT" sz="1400" b="1" kern="0" dirty="0">
                <a:solidFill>
                  <a:schemeClr val="tx1"/>
                </a:solidFill>
                <a:cs typeface="Arial" charset="0"/>
              </a:rPr>
              <a:t>D.T. </a:t>
            </a:r>
            <a:r>
              <a:rPr lang="it-IT" sz="1400" b="1" kern="0" dirty="0" smtClean="0">
                <a:solidFill>
                  <a:schemeClr val="tx1"/>
                </a:solidFill>
                <a:cs typeface="Arial" charset="0"/>
              </a:rPr>
              <a:t>Gabriella </a:t>
            </a:r>
            <a:r>
              <a:rPr lang="it-IT" sz="1400" b="1" kern="0" dirty="0" err="1" smtClean="0">
                <a:solidFill>
                  <a:schemeClr val="tx1"/>
                </a:solidFill>
                <a:cs typeface="Arial" charset="0"/>
              </a:rPr>
              <a:t>Scaturro</a:t>
            </a:r>
            <a:endParaRPr lang="it-IT" sz="1400" b="1" kern="0" dirty="0">
              <a:solidFill>
                <a:schemeClr val="tx1"/>
              </a:solidFill>
              <a:cs typeface="Arial" charset="0"/>
            </a:endParaRPr>
          </a:p>
        </p:txBody>
      </p:sp>
      <p:sp>
        <p:nvSpPr>
          <p:cNvPr id="9" name="CasellaDiTesto 8"/>
          <p:cNvSpPr txBox="1"/>
          <p:nvPr/>
        </p:nvSpPr>
        <p:spPr>
          <a:xfrm>
            <a:off x="1547664" y="0"/>
            <a:ext cx="5904656" cy="400110"/>
          </a:xfrm>
          <a:prstGeom prst="rect">
            <a:avLst/>
          </a:prstGeom>
          <a:noFill/>
        </p:spPr>
        <p:txBody>
          <a:bodyPr wrap="square" rtlCol="0">
            <a:spAutoFit/>
          </a:bodyPr>
          <a:lstStyle/>
          <a:p>
            <a:pPr algn="ctr"/>
            <a:r>
              <a:rPr lang="it-IT" sz="2000" b="1" dirty="0" smtClean="0">
                <a:latin typeface="Times New Roman" pitchFamily="18" charset="0"/>
                <a:cs typeface="Times New Roman" pitchFamily="18" charset="0"/>
              </a:rPr>
              <a:t>Codice civile art. 315 bis</a:t>
            </a:r>
          </a:p>
        </p:txBody>
      </p:sp>
      <p:sp>
        <p:nvSpPr>
          <p:cNvPr id="14" name="Rettangolo 13"/>
          <p:cNvSpPr/>
          <p:nvPr/>
        </p:nvSpPr>
        <p:spPr>
          <a:xfrm>
            <a:off x="539552" y="483518"/>
            <a:ext cx="8424936" cy="646331"/>
          </a:xfrm>
          <a:prstGeom prst="rect">
            <a:avLst/>
          </a:prstGeom>
        </p:spPr>
        <p:txBody>
          <a:bodyPr wrap="square">
            <a:spAutoFit/>
          </a:bodyPr>
          <a:lstStyle/>
          <a:p>
            <a:pPr algn="just" fontAlgn="base"/>
            <a:r>
              <a:rPr lang="it-IT" sz="1600" smtClean="0">
                <a:solidFill>
                  <a:srgbClr val="000000"/>
                </a:solidFill>
                <a:latin typeface="Times New Roman" pitchFamily="18" charset="0"/>
                <a:cs typeface="Times New Roman" pitchFamily="18" charset="0"/>
              </a:rPr>
              <a:t>Variata l'architettura codicistica: il Titolo IX del libro I del codice civile non è più intitolato </a:t>
            </a:r>
          </a:p>
          <a:p>
            <a:pPr algn="just" fontAlgn="base"/>
            <a:r>
              <a:rPr lang="it-IT" sz="1600" smtClean="0">
                <a:solidFill>
                  <a:srgbClr val="000000"/>
                </a:solidFill>
                <a:latin typeface="Times New Roman" pitchFamily="18" charset="0"/>
                <a:cs typeface="Times New Roman" pitchFamily="18" charset="0"/>
              </a:rPr>
              <a:t>“Della potestà dei genitori”, bensì “</a:t>
            </a:r>
            <a:r>
              <a:rPr lang="it-IT" sz="1600" b="1" smtClean="0">
                <a:solidFill>
                  <a:srgbClr val="000000"/>
                </a:solidFill>
                <a:latin typeface="Times New Roman" pitchFamily="18" charset="0"/>
                <a:cs typeface="Times New Roman" pitchFamily="18" charset="0"/>
              </a:rPr>
              <a:t>Potestà dei genitori e diritti e doveri del figlio</a:t>
            </a:r>
            <a:r>
              <a:rPr lang="it-IT" sz="1600" smtClean="0">
                <a:solidFill>
                  <a:srgbClr val="000000"/>
                </a:solidFill>
                <a:latin typeface="Times New Roman" pitchFamily="18" charset="0"/>
                <a:cs typeface="Times New Roman" pitchFamily="18" charset="0"/>
              </a:rPr>
              <a:t>”.</a:t>
            </a:r>
            <a:r>
              <a:rPr lang="it-IT" sz="2000" smtClean="0">
                <a:solidFill>
                  <a:srgbClr val="000000"/>
                </a:solidFill>
                <a:latin typeface="Times New Roman" pitchFamily="18" charset="0"/>
                <a:cs typeface="Times New Roman" pitchFamily="18" charset="0"/>
              </a:rPr>
              <a:t> </a:t>
            </a:r>
            <a:endParaRPr lang="it-IT" sz="2000">
              <a:latin typeface="Times New Roman" pitchFamily="18" charset="0"/>
              <a:cs typeface="Times New Roman" pitchFamily="18" charset="0"/>
            </a:endParaRPr>
          </a:p>
        </p:txBody>
      </p:sp>
      <p:sp>
        <p:nvSpPr>
          <p:cNvPr id="11" name="Rettangolo 10"/>
          <p:cNvSpPr/>
          <p:nvPr/>
        </p:nvSpPr>
        <p:spPr>
          <a:xfrm>
            <a:off x="251520" y="1419622"/>
            <a:ext cx="8712968" cy="2062103"/>
          </a:xfrm>
          <a:prstGeom prst="rect">
            <a:avLst/>
          </a:prstGeom>
        </p:spPr>
        <p:txBody>
          <a:bodyPr wrap="square">
            <a:spAutoFit/>
          </a:bodyPr>
          <a:lstStyle/>
          <a:p>
            <a:pPr algn="just"/>
            <a:r>
              <a:rPr lang="it-IT" sz="1600" dirty="0" smtClean="0">
                <a:latin typeface="Times New Roman" pitchFamily="18" charset="0"/>
                <a:cs typeface="Times New Roman" pitchFamily="18" charset="0"/>
              </a:rPr>
              <a:t>Il figlio ha diritto di essere mantenuto, educato, istruito e assistito moralmente dai genitori, nel rispetto delle sue capacità, delle sue inclinazioni naturali e delle sue aspirazioni.</a:t>
            </a:r>
          </a:p>
          <a:p>
            <a:pPr algn="just"/>
            <a:r>
              <a:rPr lang="it-IT" sz="1600" dirty="0" smtClean="0">
                <a:latin typeface="Times New Roman" pitchFamily="18" charset="0"/>
                <a:cs typeface="Times New Roman" pitchFamily="18" charset="0"/>
              </a:rPr>
              <a:t>Il figlio ha diritto di crescere in famiglia e di mantenere rapporti significativi con i parenti.</a:t>
            </a:r>
          </a:p>
          <a:p>
            <a:pPr algn="just"/>
            <a:r>
              <a:rPr lang="it-IT" sz="1600" dirty="0" smtClean="0">
                <a:latin typeface="Times New Roman" pitchFamily="18" charset="0"/>
                <a:cs typeface="Times New Roman" pitchFamily="18" charset="0"/>
              </a:rPr>
              <a:t>Il figlio minore che abbia compiuto gli anni dodici, e anche di età inferiore ove capace di discernimento, ha diritto di essere ascoltato in tutte le questioni e le procedure che lo riguardano.</a:t>
            </a:r>
          </a:p>
          <a:p>
            <a:pPr algn="just"/>
            <a:r>
              <a:rPr lang="it-IT" sz="1600" dirty="0" smtClean="0">
                <a:latin typeface="Times New Roman" pitchFamily="18" charset="0"/>
                <a:cs typeface="Times New Roman" pitchFamily="18" charset="0"/>
              </a:rPr>
              <a:t>Il figlio deve rispettare i genitori e deve contribuire, in relazione alle proprie capacità, alle proprie sostanze e al proprio reddito, al mantenimento della famiglia finché convive con essa</a:t>
            </a:r>
            <a:r>
              <a:rPr lang="it-IT" sz="1600" i="1" dirty="0" smtClean="0">
                <a:latin typeface="Times New Roman" pitchFamily="18" charset="0"/>
                <a:cs typeface="Times New Roman" pitchFamily="18" charset="0"/>
              </a:rPr>
              <a:t>  (testo modificato dalla Legge 219/2012)</a:t>
            </a:r>
            <a:r>
              <a:rPr lang="it-IT" sz="1600" dirty="0" smtClean="0">
                <a:latin typeface="Times New Roman" pitchFamily="18" charset="0"/>
                <a:cs typeface="Times New Roman" pitchFamily="18" charset="0"/>
              </a:rPr>
              <a:t> </a:t>
            </a:r>
            <a:endParaRPr lang="it-IT" sz="1600" dirty="0">
              <a:latin typeface="Times New Roman" pitchFamily="18" charset="0"/>
              <a:cs typeface="Times New Roman" pitchFamily="18" charset="0"/>
            </a:endParaRPr>
          </a:p>
        </p:txBody>
      </p:sp>
      <p:pic>
        <p:nvPicPr>
          <p:cNvPr id="5122" name="Picture 2" descr="D:\Users\MI14718\Desktop\images (13).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2913796" y="3291830"/>
            <a:ext cx="3172391" cy="1656184"/>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edge">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MIUR.png"/>
          <p:cNvPicPr>
            <a:picLocks noChangeAspect="1"/>
          </p:cNvPicPr>
          <p:nvPr/>
        </p:nvPicPr>
        <p:blipFill>
          <a:blip r:embed="rId2" cstate="print"/>
          <a:stretch>
            <a:fillRect/>
          </a:stretch>
        </p:blipFill>
        <p:spPr>
          <a:xfrm>
            <a:off x="-1" y="1"/>
            <a:ext cx="1905121" cy="627533"/>
          </a:xfrm>
          <a:prstGeom prst="rect">
            <a:avLst/>
          </a:prstGeom>
        </p:spPr>
      </p:pic>
      <p:pic>
        <p:nvPicPr>
          <p:cNvPr id="6" name="Immagine 5" descr="USR-CA_mod.jpg"/>
          <p:cNvPicPr>
            <a:picLocks noChangeAspect="1"/>
          </p:cNvPicPr>
          <p:nvPr/>
        </p:nvPicPr>
        <p:blipFill>
          <a:blip r:embed="rId3" cstate="print"/>
          <a:stretch>
            <a:fillRect/>
          </a:stretch>
        </p:blipFill>
        <p:spPr>
          <a:xfrm>
            <a:off x="7020272" y="2"/>
            <a:ext cx="2123728" cy="750094"/>
          </a:xfrm>
          <a:prstGeom prst="rect">
            <a:avLst/>
          </a:prstGeom>
        </p:spPr>
      </p:pic>
      <p:cxnSp>
        <p:nvCxnSpPr>
          <p:cNvPr id="8" name="Connettore 1 7"/>
          <p:cNvCxnSpPr/>
          <p:nvPr/>
        </p:nvCxnSpPr>
        <p:spPr>
          <a:xfrm>
            <a:off x="0" y="1203598"/>
            <a:ext cx="9144000" cy="0"/>
          </a:xfrm>
          <a:prstGeom prst="line">
            <a:avLst/>
          </a:prstGeom>
          <a:ln w="22225" cap="rnd" cmpd="sng">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Text Box 3"/>
          <p:cNvSpPr txBox="1">
            <a:spLocks noGrp="1" noChangeArrowheads="1"/>
          </p:cNvSpPr>
          <p:nvPr>
            <p:ph type="subTitle" idx="1"/>
          </p:nvPr>
        </p:nvSpPr>
        <p:spPr bwMode="auto">
          <a:xfrm>
            <a:off x="6318448" y="4515966"/>
            <a:ext cx="2267744" cy="320841"/>
          </a:xfrm>
          <a:prstGeom prst="rect">
            <a:avLst/>
          </a:prstGeom>
          <a:noFill/>
          <a:ln w="9525">
            <a:noFill/>
            <a:miter lim="800000"/>
            <a:headEnd/>
            <a:tailEnd/>
          </a:ln>
          <a:effectLst/>
        </p:spPr>
        <p:txBody>
          <a:bodyPr wrap="square" lIns="104379" tIns="52189" rIns="104379" bIns="52189">
            <a:spAutoFit/>
          </a:bodyPr>
          <a:lstStyle/>
          <a:p>
            <a:pPr algn="ctr" fontAlgn="auto">
              <a:spcBef>
                <a:spcPct val="50000"/>
              </a:spcBef>
              <a:spcAft>
                <a:spcPts val="0"/>
              </a:spcAft>
              <a:defRPr/>
            </a:pPr>
            <a:r>
              <a:rPr lang="it-IT" sz="1400" b="1" kern="0" dirty="0">
                <a:solidFill>
                  <a:schemeClr val="tx1"/>
                </a:solidFill>
                <a:cs typeface="Arial" charset="0"/>
              </a:rPr>
              <a:t>D.T. </a:t>
            </a:r>
            <a:r>
              <a:rPr lang="it-IT" sz="1400" b="1" kern="0" dirty="0" smtClean="0">
                <a:solidFill>
                  <a:schemeClr val="tx1"/>
                </a:solidFill>
                <a:cs typeface="Arial" charset="0"/>
              </a:rPr>
              <a:t>Gabriella </a:t>
            </a:r>
            <a:r>
              <a:rPr lang="it-IT" sz="1400" b="1" kern="0" dirty="0" err="1" smtClean="0">
                <a:solidFill>
                  <a:schemeClr val="tx1"/>
                </a:solidFill>
                <a:cs typeface="Arial" charset="0"/>
              </a:rPr>
              <a:t>Scaturro</a:t>
            </a:r>
            <a:endParaRPr lang="it-IT" sz="1400" b="1" kern="0" dirty="0">
              <a:solidFill>
                <a:schemeClr val="tx1"/>
              </a:solidFill>
              <a:cs typeface="Arial" charset="0"/>
            </a:endParaRPr>
          </a:p>
        </p:txBody>
      </p:sp>
      <p:sp>
        <p:nvSpPr>
          <p:cNvPr id="9" name="CasellaDiTesto 8"/>
          <p:cNvSpPr txBox="1"/>
          <p:nvPr/>
        </p:nvSpPr>
        <p:spPr>
          <a:xfrm>
            <a:off x="1547664" y="267494"/>
            <a:ext cx="5904656" cy="461665"/>
          </a:xfrm>
          <a:prstGeom prst="rect">
            <a:avLst/>
          </a:prstGeom>
          <a:noFill/>
        </p:spPr>
        <p:txBody>
          <a:bodyPr wrap="square" rtlCol="0">
            <a:spAutoFit/>
          </a:bodyPr>
          <a:lstStyle/>
          <a:p>
            <a:pPr algn="ctr"/>
            <a:r>
              <a:rPr lang="it-IT" sz="2400" b="1" dirty="0" smtClean="0">
                <a:latin typeface="Times New Roman" pitchFamily="18" charset="0"/>
                <a:cs typeface="Times New Roman" pitchFamily="18" charset="0"/>
              </a:rPr>
              <a:t>Costituzione art. 30</a:t>
            </a:r>
          </a:p>
        </p:txBody>
      </p:sp>
      <p:sp>
        <p:nvSpPr>
          <p:cNvPr id="11" name="Rettangolo 10"/>
          <p:cNvSpPr/>
          <p:nvPr/>
        </p:nvSpPr>
        <p:spPr>
          <a:xfrm>
            <a:off x="467544" y="1203598"/>
            <a:ext cx="8424936" cy="1631216"/>
          </a:xfrm>
          <a:prstGeom prst="rect">
            <a:avLst/>
          </a:prstGeom>
        </p:spPr>
        <p:txBody>
          <a:bodyPr wrap="square">
            <a:spAutoFit/>
          </a:bodyPr>
          <a:lstStyle/>
          <a:p>
            <a:pPr algn="just">
              <a:lnSpc>
                <a:spcPct val="125000"/>
              </a:lnSpc>
            </a:pPr>
            <a:r>
              <a:rPr lang="it-IT" sz="1600" dirty="0" smtClean="0">
                <a:latin typeface="Times New Roman" panose="02020603050405020304" pitchFamily="18" charset="0"/>
                <a:cs typeface="Times New Roman" pitchFamily="18" charset="0"/>
              </a:rPr>
              <a:t>È dovere e diritto dei genitori mantenere, istruire ed educare i figli, anche se nati fuori del matrimonio. Nei casi di incapacità dei genitori, la legge provvede a che siano assolti i loro compiti. La legge assicura ai figli nati fuori del matrimonio ogni tutela giuridica e sociale, compatibile con i diritti dei membri della famiglia legittima. La legge detta le norme e i limiti per la ricerca della paternità.</a:t>
            </a:r>
            <a:endParaRPr lang="it-IT" sz="1600" dirty="0">
              <a:latin typeface="Times New Roman" pitchFamily="18" charset="0"/>
              <a:cs typeface="Times New Roman" pitchFamily="18" charset="0"/>
            </a:endParaRPr>
          </a:p>
        </p:txBody>
      </p:sp>
      <p:pic>
        <p:nvPicPr>
          <p:cNvPr id="1026" name="Picture 2" descr="D:\Users\MI14718\Desktop\images (4).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6012160" y="3075806"/>
            <a:ext cx="2880320" cy="1441739"/>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edge">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MIUR.png"/>
          <p:cNvPicPr>
            <a:picLocks noChangeAspect="1"/>
          </p:cNvPicPr>
          <p:nvPr/>
        </p:nvPicPr>
        <p:blipFill>
          <a:blip r:embed="rId2" cstate="print"/>
          <a:stretch>
            <a:fillRect/>
          </a:stretch>
        </p:blipFill>
        <p:spPr>
          <a:xfrm>
            <a:off x="-1" y="1"/>
            <a:ext cx="1905121" cy="627533"/>
          </a:xfrm>
          <a:prstGeom prst="rect">
            <a:avLst/>
          </a:prstGeom>
        </p:spPr>
      </p:pic>
      <p:pic>
        <p:nvPicPr>
          <p:cNvPr id="6" name="Immagine 5" descr="USR-CA_mod.jpg"/>
          <p:cNvPicPr>
            <a:picLocks noChangeAspect="1"/>
          </p:cNvPicPr>
          <p:nvPr/>
        </p:nvPicPr>
        <p:blipFill>
          <a:blip r:embed="rId3" cstate="print"/>
          <a:stretch>
            <a:fillRect/>
          </a:stretch>
        </p:blipFill>
        <p:spPr>
          <a:xfrm>
            <a:off x="7020272" y="2"/>
            <a:ext cx="2123728" cy="750094"/>
          </a:xfrm>
          <a:prstGeom prst="rect">
            <a:avLst/>
          </a:prstGeom>
        </p:spPr>
      </p:pic>
      <p:cxnSp>
        <p:nvCxnSpPr>
          <p:cNvPr id="8" name="Connettore 1 7"/>
          <p:cNvCxnSpPr/>
          <p:nvPr/>
        </p:nvCxnSpPr>
        <p:spPr>
          <a:xfrm>
            <a:off x="0" y="1203598"/>
            <a:ext cx="9144000" cy="0"/>
          </a:xfrm>
          <a:prstGeom prst="line">
            <a:avLst/>
          </a:prstGeom>
          <a:ln w="22225" cap="rnd" cmpd="sng">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Text Box 3"/>
          <p:cNvSpPr txBox="1">
            <a:spLocks noGrp="1" noChangeArrowheads="1"/>
          </p:cNvSpPr>
          <p:nvPr>
            <p:ph type="subTitle" idx="1"/>
          </p:nvPr>
        </p:nvSpPr>
        <p:spPr bwMode="auto">
          <a:xfrm>
            <a:off x="6444208" y="4659982"/>
            <a:ext cx="2448272" cy="320841"/>
          </a:xfrm>
          <a:prstGeom prst="rect">
            <a:avLst/>
          </a:prstGeom>
          <a:noFill/>
          <a:ln w="9525">
            <a:noFill/>
            <a:miter lim="800000"/>
            <a:headEnd/>
            <a:tailEnd/>
          </a:ln>
          <a:effectLst/>
        </p:spPr>
        <p:txBody>
          <a:bodyPr wrap="square" lIns="104379" tIns="52189" rIns="104379" bIns="52189">
            <a:spAutoFit/>
          </a:bodyPr>
          <a:lstStyle/>
          <a:p>
            <a:pPr algn="ctr" fontAlgn="auto">
              <a:spcBef>
                <a:spcPct val="50000"/>
              </a:spcBef>
              <a:spcAft>
                <a:spcPts val="0"/>
              </a:spcAft>
              <a:defRPr/>
            </a:pPr>
            <a:r>
              <a:rPr lang="it-IT" sz="1400" b="1" kern="0" dirty="0">
                <a:solidFill>
                  <a:schemeClr val="tx1"/>
                </a:solidFill>
                <a:cs typeface="Arial" charset="0"/>
              </a:rPr>
              <a:t>D.T. </a:t>
            </a:r>
            <a:r>
              <a:rPr lang="it-IT" sz="1400" b="1" kern="0" dirty="0" smtClean="0">
                <a:solidFill>
                  <a:schemeClr val="tx1"/>
                </a:solidFill>
                <a:cs typeface="Arial" charset="0"/>
              </a:rPr>
              <a:t>Gabriella </a:t>
            </a:r>
            <a:r>
              <a:rPr lang="it-IT" sz="1400" b="1" kern="0" dirty="0" err="1" smtClean="0">
                <a:solidFill>
                  <a:schemeClr val="tx1"/>
                </a:solidFill>
                <a:cs typeface="Arial" charset="0"/>
              </a:rPr>
              <a:t>Scaturro</a:t>
            </a:r>
            <a:endParaRPr lang="it-IT" sz="1400" b="1" kern="0" dirty="0">
              <a:solidFill>
                <a:schemeClr val="tx1"/>
              </a:solidFill>
              <a:cs typeface="Arial" charset="0"/>
            </a:endParaRPr>
          </a:p>
        </p:txBody>
      </p:sp>
      <p:sp>
        <p:nvSpPr>
          <p:cNvPr id="9" name="CasellaDiTesto 8"/>
          <p:cNvSpPr txBox="1"/>
          <p:nvPr/>
        </p:nvSpPr>
        <p:spPr>
          <a:xfrm>
            <a:off x="1475656" y="267494"/>
            <a:ext cx="5904656" cy="400110"/>
          </a:xfrm>
          <a:prstGeom prst="rect">
            <a:avLst/>
          </a:prstGeom>
          <a:noFill/>
        </p:spPr>
        <p:txBody>
          <a:bodyPr wrap="square" rtlCol="0">
            <a:spAutoFit/>
          </a:bodyPr>
          <a:lstStyle/>
          <a:p>
            <a:pPr algn="ctr"/>
            <a:r>
              <a:rPr lang="it-IT" sz="2000" b="1" dirty="0" smtClean="0">
                <a:latin typeface="Times New Roman" pitchFamily="18" charset="0"/>
                <a:cs typeface="Times New Roman" pitchFamily="18" charset="0"/>
              </a:rPr>
              <a:t>Diritti e doveri dei genitori in Europa</a:t>
            </a:r>
          </a:p>
        </p:txBody>
      </p:sp>
      <p:sp>
        <p:nvSpPr>
          <p:cNvPr id="14" name="Rettangolo 13"/>
          <p:cNvSpPr/>
          <p:nvPr/>
        </p:nvSpPr>
        <p:spPr>
          <a:xfrm>
            <a:off x="611560" y="1995686"/>
            <a:ext cx="6733256" cy="400110"/>
          </a:xfrm>
          <a:prstGeom prst="rect">
            <a:avLst/>
          </a:prstGeom>
        </p:spPr>
        <p:txBody>
          <a:bodyPr wrap="square">
            <a:spAutoFit/>
          </a:bodyPr>
          <a:lstStyle/>
          <a:p>
            <a:pPr algn="just" fontAlgn="base"/>
            <a:r>
              <a:rPr lang="it-IT" sz="2000" smtClean="0">
                <a:latin typeface="Times New Roman" pitchFamily="18" charset="0"/>
                <a:cs typeface="Times New Roman" pitchFamily="18" charset="0"/>
                <a:hlinkClick r:id="rId4" action="ppaction://hlinkfile"/>
              </a:rPr>
              <a:t>Carta dei diritti e dei doveri (1992)</a:t>
            </a:r>
            <a:endParaRPr lang="it-IT" sz="2000">
              <a:latin typeface="Times New Roman" pitchFamily="18" charset="0"/>
              <a:cs typeface="Times New Roman" pitchFamily="18" charset="0"/>
            </a:endParaRPr>
          </a:p>
        </p:txBody>
      </p:sp>
      <p:sp>
        <p:nvSpPr>
          <p:cNvPr id="16" name="Rettangolo 15"/>
          <p:cNvSpPr/>
          <p:nvPr/>
        </p:nvSpPr>
        <p:spPr>
          <a:xfrm>
            <a:off x="611560" y="2931790"/>
            <a:ext cx="6256841" cy="369332"/>
          </a:xfrm>
          <a:prstGeom prst="rect">
            <a:avLst/>
          </a:prstGeom>
        </p:spPr>
        <p:txBody>
          <a:bodyPr wrap="none">
            <a:spAutoFit/>
          </a:bodyPr>
          <a:lstStyle/>
          <a:p>
            <a:r>
              <a:rPr lang="it-IT" smtClean="0">
                <a:latin typeface="Times New Roman" pitchFamily="18" charset="0"/>
                <a:cs typeface="Times New Roman" pitchFamily="18" charset="0"/>
                <a:hlinkClick r:id="rId5" action="ppaction://hlinkfile"/>
              </a:rPr>
              <a:t>Dichiarazione di Saragozza (2008) per l’istruzione e l’educazione</a:t>
            </a:r>
            <a:endParaRPr lang="it-IT"/>
          </a:p>
        </p:txBody>
      </p:sp>
      <p:pic>
        <p:nvPicPr>
          <p:cNvPr id="6146" name="Picture 2" descr="D:\Users\MI14718\Desktop\images (11).jpg"/>
          <p:cNvPicPr>
            <a:picLocks noChangeAspect="1" noChangeArrowheads="1"/>
          </p:cNvPicPr>
          <p:nvPr/>
        </p:nvPicPr>
        <p:blipFill>
          <a:blip r:embed="rId6">
            <a:extLst>
              <a:ext uri="{28A0092B-C50C-407E-A947-70E740481C1C}">
                <a14:useLocalDpi xmlns:a14="http://schemas.microsoft.com/office/drawing/2010/main" xmlns="" val="0"/>
              </a:ext>
            </a:extLst>
          </a:blip>
          <a:srcRect/>
          <a:stretch>
            <a:fillRect/>
          </a:stretch>
        </p:blipFill>
        <p:spPr bwMode="auto">
          <a:xfrm>
            <a:off x="6194537" y="1285985"/>
            <a:ext cx="2809875" cy="1628775"/>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2000" fill="hold"/>
                                        <p:tgtEl>
                                          <p:spTgt spid="14"/>
                                        </p:tgtEl>
                                        <p:attrNameLst>
                                          <p:attrName>ppt_x</p:attrName>
                                        </p:attrNameLst>
                                      </p:cBhvr>
                                      <p:tavLst>
                                        <p:tav tm="0">
                                          <p:val>
                                            <p:strVal val="0-#ppt_w/2"/>
                                          </p:val>
                                        </p:tav>
                                        <p:tav tm="100000">
                                          <p:val>
                                            <p:strVal val="#ppt_x"/>
                                          </p:val>
                                        </p:tav>
                                      </p:tavLst>
                                    </p:anim>
                                    <p:anim calcmode="lin" valueType="num">
                                      <p:cBhvr additive="base">
                                        <p:cTn id="8" dur="20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2"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additive="base">
                                        <p:cTn id="13" dur="2000" fill="hold"/>
                                        <p:tgtEl>
                                          <p:spTgt spid="16"/>
                                        </p:tgtEl>
                                        <p:attrNameLst>
                                          <p:attrName>ppt_x</p:attrName>
                                        </p:attrNameLst>
                                      </p:cBhvr>
                                      <p:tavLst>
                                        <p:tav tm="0">
                                          <p:val>
                                            <p:strVal val="1+#ppt_w/2"/>
                                          </p:val>
                                        </p:tav>
                                        <p:tav tm="100000">
                                          <p:val>
                                            <p:strVal val="#ppt_x"/>
                                          </p:val>
                                        </p:tav>
                                      </p:tavLst>
                                    </p:anim>
                                    <p:anim calcmode="lin" valueType="num">
                                      <p:cBhvr additive="base">
                                        <p:cTn id="14" dur="2000" fill="hold"/>
                                        <p:tgtEl>
                                          <p:spTgt spid="1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MIUR.png"/>
          <p:cNvPicPr>
            <a:picLocks noChangeAspect="1"/>
          </p:cNvPicPr>
          <p:nvPr/>
        </p:nvPicPr>
        <p:blipFill>
          <a:blip r:embed="rId2" cstate="print"/>
          <a:stretch>
            <a:fillRect/>
          </a:stretch>
        </p:blipFill>
        <p:spPr>
          <a:xfrm>
            <a:off x="-1" y="1"/>
            <a:ext cx="1905121" cy="627533"/>
          </a:xfrm>
          <a:prstGeom prst="rect">
            <a:avLst/>
          </a:prstGeom>
        </p:spPr>
      </p:pic>
      <p:pic>
        <p:nvPicPr>
          <p:cNvPr id="6" name="Immagine 5" descr="USR-CA_mod.jpg"/>
          <p:cNvPicPr>
            <a:picLocks noChangeAspect="1"/>
          </p:cNvPicPr>
          <p:nvPr/>
        </p:nvPicPr>
        <p:blipFill>
          <a:blip r:embed="rId3" cstate="print"/>
          <a:stretch>
            <a:fillRect/>
          </a:stretch>
        </p:blipFill>
        <p:spPr>
          <a:xfrm>
            <a:off x="7020272" y="2"/>
            <a:ext cx="2123728" cy="750094"/>
          </a:xfrm>
          <a:prstGeom prst="rect">
            <a:avLst/>
          </a:prstGeom>
        </p:spPr>
      </p:pic>
      <p:cxnSp>
        <p:nvCxnSpPr>
          <p:cNvPr id="8" name="Connettore 1 7"/>
          <p:cNvCxnSpPr/>
          <p:nvPr/>
        </p:nvCxnSpPr>
        <p:spPr>
          <a:xfrm>
            <a:off x="0" y="1203598"/>
            <a:ext cx="9144000" cy="0"/>
          </a:xfrm>
          <a:prstGeom prst="line">
            <a:avLst/>
          </a:prstGeom>
          <a:ln w="22225" cap="rnd" cmpd="sng">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Text Box 3"/>
          <p:cNvSpPr txBox="1">
            <a:spLocks noGrp="1" noChangeArrowheads="1"/>
          </p:cNvSpPr>
          <p:nvPr>
            <p:ph type="subTitle" idx="1"/>
          </p:nvPr>
        </p:nvSpPr>
        <p:spPr bwMode="auto">
          <a:xfrm>
            <a:off x="6660232" y="4587974"/>
            <a:ext cx="2339752" cy="320841"/>
          </a:xfrm>
          <a:prstGeom prst="rect">
            <a:avLst/>
          </a:prstGeom>
          <a:noFill/>
          <a:ln w="9525">
            <a:noFill/>
            <a:miter lim="800000"/>
            <a:headEnd/>
            <a:tailEnd/>
          </a:ln>
          <a:effectLst/>
        </p:spPr>
        <p:txBody>
          <a:bodyPr wrap="square" lIns="104379" tIns="52189" rIns="104379" bIns="52189">
            <a:spAutoFit/>
          </a:bodyPr>
          <a:lstStyle/>
          <a:p>
            <a:pPr algn="ctr" fontAlgn="auto">
              <a:spcBef>
                <a:spcPct val="50000"/>
              </a:spcBef>
              <a:spcAft>
                <a:spcPts val="0"/>
              </a:spcAft>
              <a:defRPr/>
            </a:pPr>
            <a:r>
              <a:rPr lang="it-IT" sz="1400" b="1" kern="0" dirty="0">
                <a:solidFill>
                  <a:schemeClr val="tx1"/>
                </a:solidFill>
                <a:cs typeface="Arial" charset="0"/>
              </a:rPr>
              <a:t>D.T. </a:t>
            </a:r>
            <a:r>
              <a:rPr lang="it-IT" sz="1400" b="1" kern="0" dirty="0" smtClean="0">
                <a:solidFill>
                  <a:schemeClr val="tx1"/>
                </a:solidFill>
                <a:cs typeface="Arial" charset="0"/>
              </a:rPr>
              <a:t>Gabriella </a:t>
            </a:r>
            <a:r>
              <a:rPr lang="it-IT" sz="1400" b="1" kern="0" dirty="0" err="1" smtClean="0">
                <a:solidFill>
                  <a:schemeClr val="tx1"/>
                </a:solidFill>
                <a:cs typeface="Arial" charset="0"/>
              </a:rPr>
              <a:t>Scaturro</a:t>
            </a:r>
            <a:endParaRPr lang="it-IT" sz="1400" b="1" kern="0" dirty="0">
              <a:solidFill>
                <a:schemeClr val="tx1"/>
              </a:solidFill>
              <a:cs typeface="Arial" charset="0"/>
            </a:endParaRPr>
          </a:p>
        </p:txBody>
      </p:sp>
      <p:sp>
        <p:nvSpPr>
          <p:cNvPr id="9" name="CasellaDiTesto 8"/>
          <p:cNvSpPr txBox="1"/>
          <p:nvPr/>
        </p:nvSpPr>
        <p:spPr>
          <a:xfrm>
            <a:off x="1403648" y="195486"/>
            <a:ext cx="5904656" cy="707886"/>
          </a:xfrm>
          <a:prstGeom prst="rect">
            <a:avLst/>
          </a:prstGeom>
          <a:noFill/>
        </p:spPr>
        <p:txBody>
          <a:bodyPr wrap="square" rtlCol="0">
            <a:spAutoFit/>
          </a:bodyPr>
          <a:lstStyle/>
          <a:p>
            <a:pPr algn="ctr"/>
            <a:r>
              <a:rPr lang="it-IT" sz="2000" b="1" dirty="0" smtClean="0">
                <a:latin typeface="Times New Roman" pitchFamily="18" charset="0"/>
                <a:cs typeface="Times New Roman" pitchFamily="18" charset="0"/>
              </a:rPr>
              <a:t>Dalla partecipazione </a:t>
            </a:r>
          </a:p>
          <a:p>
            <a:pPr algn="ctr"/>
            <a:r>
              <a:rPr lang="it-IT" sz="2000" b="1" dirty="0" smtClean="0">
                <a:latin typeface="Times New Roman" pitchFamily="18" charset="0"/>
                <a:cs typeface="Times New Roman" pitchFamily="18" charset="0"/>
              </a:rPr>
              <a:t>alla corresponsabilità educativa</a:t>
            </a:r>
          </a:p>
        </p:txBody>
      </p:sp>
      <p:sp>
        <p:nvSpPr>
          <p:cNvPr id="10" name="Rettangolo 9"/>
          <p:cNvSpPr/>
          <p:nvPr/>
        </p:nvSpPr>
        <p:spPr>
          <a:xfrm>
            <a:off x="107504" y="1203598"/>
            <a:ext cx="8856984" cy="1200329"/>
          </a:xfrm>
          <a:prstGeom prst="rect">
            <a:avLst/>
          </a:prstGeom>
        </p:spPr>
        <p:txBody>
          <a:bodyPr wrap="square">
            <a:spAutoFit/>
          </a:bodyPr>
          <a:lstStyle/>
          <a:p>
            <a:pPr algn="just"/>
            <a:r>
              <a:rPr lang="it-IT" dirty="0" smtClean="0">
                <a:latin typeface="Times New Roman" pitchFamily="18" charset="0"/>
                <a:cs typeface="Times New Roman" pitchFamily="18" charset="0"/>
              </a:rPr>
              <a:t>La Costituzione assegna ai genitori e alla scuola il compito di istruire ed educare; risulta pertanto irrinunciabile, per la crescita e lo sviluppo degli alunni, una </a:t>
            </a:r>
            <a:r>
              <a:rPr lang="it-IT" b="1" dirty="0" smtClean="0">
                <a:latin typeface="Times New Roman" pitchFamily="18" charset="0"/>
                <a:cs typeface="Times New Roman" pitchFamily="18" charset="0"/>
              </a:rPr>
              <a:t>partnership educativa </a:t>
            </a:r>
            <a:r>
              <a:rPr lang="it-IT" dirty="0" smtClean="0">
                <a:latin typeface="Times New Roman" pitchFamily="18" charset="0"/>
                <a:cs typeface="Times New Roman" pitchFamily="18" charset="0"/>
              </a:rPr>
              <a:t>tra famiglia e scuola fondata sulla </a:t>
            </a:r>
            <a:r>
              <a:rPr lang="it-IT" u="sng" dirty="0" smtClean="0">
                <a:latin typeface="Times New Roman" pitchFamily="18" charset="0"/>
                <a:cs typeface="Times New Roman" pitchFamily="18" charset="0"/>
              </a:rPr>
              <a:t>condivisione dei valori</a:t>
            </a:r>
            <a:r>
              <a:rPr lang="it-IT" dirty="0" smtClean="0">
                <a:latin typeface="Times New Roman" pitchFamily="18" charset="0"/>
                <a:cs typeface="Times New Roman" pitchFamily="18" charset="0"/>
              </a:rPr>
              <a:t> e su una </a:t>
            </a:r>
            <a:r>
              <a:rPr lang="it-IT" u="sng" dirty="0" smtClean="0">
                <a:latin typeface="Times New Roman" pitchFamily="18" charset="0"/>
                <a:cs typeface="Times New Roman" pitchFamily="18" charset="0"/>
              </a:rPr>
              <a:t>fattiva collaborazione</a:t>
            </a:r>
            <a:r>
              <a:rPr lang="it-IT" dirty="0" smtClean="0">
                <a:latin typeface="Times New Roman" pitchFamily="18" charset="0"/>
                <a:cs typeface="Times New Roman" pitchFamily="18" charset="0"/>
              </a:rPr>
              <a:t>, nel </a:t>
            </a:r>
            <a:r>
              <a:rPr lang="it-IT" u="sng" dirty="0" smtClean="0">
                <a:latin typeface="Times New Roman" pitchFamily="18" charset="0"/>
                <a:cs typeface="Times New Roman" pitchFamily="18" charset="0"/>
              </a:rPr>
              <a:t>rispetto reciproco delle competenze</a:t>
            </a:r>
            <a:r>
              <a:rPr lang="it-IT" dirty="0" smtClean="0">
                <a:latin typeface="Times New Roman" pitchFamily="18" charset="0"/>
                <a:cs typeface="Times New Roman" pitchFamily="18" charset="0"/>
              </a:rPr>
              <a:t>.</a:t>
            </a:r>
            <a:endParaRPr lang="it-IT" dirty="0">
              <a:latin typeface="Times New Roman" pitchFamily="18" charset="0"/>
              <a:cs typeface="Times New Roman" pitchFamily="18" charset="0"/>
            </a:endParaRPr>
          </a:p>
        </p:txBody>
      </p:sp>
      <p:sp>
        <p:nvSpPr>
          <p:cNvPr id="11" name="Rettangolo 10"/>
          <p:cNvSpPr/>
          <p:nvPr/>
        </p:nvSpPr>
        <p:spPr>
          <a:xfrm>
            <a:off x="107504" y="3609478"/>
            <a:ext cx="8856984" cy="923330"/>
          </a:xfrm>
          <a:prstGeom prst="rect">
            <a:avLst/>
          </a:prstGeom>
        </p:spPr>
        <p:txBody>
          <a:bodyPr wrap="square">
            <a:spAutoFit/>
          </a:bodyPr>
          <a:lstStyle/>
          <a:p>
            <a:pPr algn="just"/>
            <a:r>
              <a:rPr lang="it-IT" dirty="0" smtClean="0">
                <a:latin typeface="Times New Roman" pitchFamily="18" charset="0"/>
                <a:cs typeface="Times New Roman" pitchFamily="18" charset="0"/>
              </a:rPr>
              <a:t>Il </a:t>
            </a:r>
            <a:r>
              <a:rPr lang="it-IT" b="1" dirty="0" smtClean="0">
                <a:latin typeface="Times New Roman" pitchFamily="18" charset="0"/>
                <a:cs typeface="Times New Roman" pitchFamily="18" charset="0"/>
              </a:rPr>
              <a:t>DPR 416/74 </a:t>
            </a:r>
            <a:r>
              <a:rPr lang="it-IT" dirty="0" smtClean="0">
                <a:latin typeface="Times New Roman" pitchFamily="18" charset="0"/>
                <a:cs typeface="Times New Roman" pitchFamily="18" charset="0"/>
              </a:rPr>
              <a:t>ha segnato l’avvio della partecipazione dei genitori e degli studenti nella gestione della scuola “dando ad essa il carattere di una </a:t>
            </a:r>
            <a:r>
              <a:rPr lang="it-IT" b="1" dirty="0" smtClean="0">
                <a:latin typeface="Times New Roman" pitchFamily="18" charset="0"/>
                <a:cs typeface="Times New Roman" pitchFamily="18" charset="0"/>
              </a:rPr>
              <a:t>comunità</a:t>
            </a:r>
            <a:r>
              <a:rPr lang="it-IT" dirty="0" smtClean="0">
                <a:latin typeface="Times New Roman" pitchFamily="18" charset="0"/>
                <a:cs typeface="Times New Roman" pitchFamily="18" charset="0"/>
              </a:rPr>
              <a:t> che interagisce con la più vasta </a:t>
            </a:r>
            <a:r>
              <a:rPr lang="it-IT" b="1" dirty="0" smtClean="0">
                <a:latin typeface="Times New Roman" pitchFamily="18" charset="0"/>
                <a:cs typeface="Times New Roman" pitchFamily="18" charset="0"/>
              </a:rPr>
              <a:t>comunità sociale e civica</a:t>
            </a:r>
            <a:r>
              <a:rPr lang="it-IT" dirty="0" smtClean="0">
                <a:latin typeface="Times New Roman" pitchFamily="18" charset="0"/>
                <a:cs typeface="Times New Roman" pitchFamily="18" charset="0"/>
              </a:rPr>
              <a:t>.”</a:t>
            </a:r>
            <a:endParaRPr lang="it-IT" dirty="0">
              <a:latin typeface="Times New Roman" pitchFamily="18" charset="0"/>
              <a:cs typeface="Times New Roman" pitchFamily="18" charset="0"/>
            </a:endParaRPr>
          </a:p>
        </p:txBody>
      </p:sp>
      <p:pic>
        <p:nvPicPr>
          <p:cNvPr id="3074" name="Picture 2" descr="D:\Users\MI14718\Desktop\images (15).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792115" y="2211711"/>
            <a:ext cx="3028950" cy="1397768"/>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1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dissolve">
                                      <p:cBhvr>
                                        <p:cTn id="12"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MIUR.png"/>
          <p:cNvPicPr>
            <a:picLocks noChangeAspect="1"/>
          </p:cNvPicPr>
          <p:nvPr/>
        </p:nvPicPr>
        <p:blipFill>
          <a:blip r:embed="rId2" cstate="print"/>
          <a:stretch>
            <a:fillRect/>
          </a:stretch>
        </p:blipFill>
        <p:spPr>
          <a:xfrm>
            <a:off x="-1" y="1"/>
            <a:ext cx="1905121" cy="627533"/>
          </a:xfrm>
          <a:prstGeom prst="rect">
            <a:avLst/>
          </a:prstGeom>
        </p:spPr>
      </p:pic>
      <p:pic>
        <p:nvPicPr>
          <p:cNvPr id="6" name="Immagine 5" descr="USR-CA_mod.jpg"/>
          <p:cNvPicPr>
            <a:picLocks noChangeAspect="1"/>
          </p:cNvPicPr>
          <p:nvPr/>
        </p:nvPicPr>
        <p:blipFill>
          <a:blip r:embed="rId3" cstate="print"/>
          <a:stretch>
            <a:fillRect/>
          </a:stretch>
        </p:blipFill>
        <p:spPr>
          <a:xfrm>
            <a:off x="7020272" y="2"/>
            <a:ext cx="2123728" cy="750094"/>
          </a:xfrm>
          <a:prstGeom prst="rect">
            <a:avLst/>
          </a:prstGeom>
        </p:spPr>
      </p:pic>
      <p:cxnSp>
        <p:nvCxnSpPr>
          <p:cNvPr id="8" name="Connettore 1 7"/>
          <p:cNvCxnSpPr/>
          <p:nvPr/>
        </p:nvCxnSpPr>
        <p:spPr>
          <a:xfrm>
            <a:off x="0" y="1203598"/>
            <a:ext cx="9144000" cy="0"/>
          </a:xfrm>
          <a:prstGeom prst="line">
            <a:avLst/>
          </a:prstGeom>
          <a:ln w="22225" cap="rnd" cmpd="sng">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Text Box 3"/>
          <p:cNvSpPr txBox="1">
            <a:spLocks noGrp="1" noChangeArrowheads="1"/>
          </p:cNvSpPr>
          <p:nvPr>
            <p:ph type="subTitle" idx="1"/>
          </p:nvPr>
        </p:nvSpPr>
        <p:spPr bwMode="auto">
          <a:xfrm>
            <a:off x="6732240" y="4719216"/>
            <a:ext cx="2232248" cy="320841"/>
          </a:xfrm>
          <a:prstGeom prst="rect">
            <a:avLst/>
          </a:prstGeom>
          <a:noFill/>
          <a:ln w="9525">
            <a:noFill/>
            <a:miter lim="800000"/>
            <a:headEnd/>
            <a:tailEnd/>
          </a:ln>
          <a:effectLst/>
        </p:spPr>
        <p:txBody>
          <a:bodyPr wrap="square" lIns="104379" tIns="52189" rIns="104379" bIns="52189">
            <a:spAutoFit/>
          </a:bodyPr>
          <a:lstStyle/>
          <a:p>
            <a:pPr algn="ctr" fontAlgn="auto">
              <a:spcBef>
                <a:spcPct val="50000"/>
              </a:spcBef>
              <a:spcAft>
                <a:spcPts val="0"/>
              </a:spcAft>
              <a:defRPr/>
            </a:pPr>
            <a:r>
              <a:rPr lang="it-IT" sz="1400" b="1" kern="0" dirty="0">
                <a:solidFill>
                  <a:schemeClr val="tx1"/>
                </a:solidFill>
                <a:cs typeface="Arial" charset="0"/>
              </a:rPr>
              <a:t>D.T. </a:t>
            </a:r>
            <a:r>
              <a:rPr lang="it-IT" sz="1400" b="1" kern="0" dirty="0" smtClean="0">
                <a:solidFill>
                  <a:schemeClr val="tx1"/>
                </a:solidFill>
                <a:cs typeface="Arial" charset="0"/>
              </a:rPr>
              <a:t>Gabriella </a:t>
            </a:r>
            <a:r>
              <a:rPr lang="it-IT" sz="1400" b="1" kern="0" dirty="0" err="1" smtClean="0">
                <a:solidFill>
                  <a:schemeClr val="tx1"/>
                </a:solidFill>
                <a:cs typeface="Arial" charset="0"/>
              </a:rPr>
              <a:t>Scaturro</a:t>
            </a:r>
            <a:endParaRPr lang="it-IT" sz="1400" b="1" kern="0" dirty="0">
              <a:solidFill>
                <a:schemeClr val="tx1"/>
              </a:solidFill>
              <a:cs typeface="Arial" charset="0"/>
            </a:endParaRPr>
          </a:p>
        </p:txBody>
      </p:sp>
      <p:sp>
        <p:nvSpPr>
          <p:cNvPr id="9" name="CasellaDiTesto 8"/>
          <p:cNvSpPr txBox="1"/>
          <p:nvPr/>
        </p:nvSpPr>
        <p:spPr>
          <a:xfrm>
            <a:off x="1403648" y="195486"/>
            <a:ext cx="5904656" cy="707886"/>
          </a:xfrm>
          <a:prstGeom prst="rect">
            <a:avLst/>
          </a:prstGeom>
          <a:noFill/>
        </p:spPr>
        <p:txBody>
          <a:bodyPr wrap="square" rtlCol="0">
            <a:spAutoFit/>
          </a:bodyPr>
          <a:lstStyle/>
          <a:p>
            <a:pPr algn="ctr"/>
            <a:r>
              <a:rPr lang="it-IT" sz="2000" b="1" dirty="0" smtClean="0">
                <a:latin typeface="Times New Roman" pitchFamily="18" charset="0"/>
                <a:cs typeface="Times New Roman" pitchFamily="18" charset="0"/>
              </a:rPr>
              <a:t>Dalla partecipazione </a:t>
            </a:r>
          </a:p>
          <a:p>
            <a:pPr algn="ctr"/>
            <a:r>
              <a:rPr lang="it-IT" sz="2000" b="1" dirty="0" smtClean="0">
                <a:latin typeface="Times New Roman" pitchFamily="18" charset="0"/>
                <a:cs typeface="Times New Roman" pitchFamily="18" charset="0"/>
              </a:rPr>
              <a:t>alla corresponsabilità educativa</a:t>
            </a:r>
          </a:p>
        </p:txBody>
      </p:sp>
      <p:sp>
        <p:nvSpPr>
          <p:cNvPr id="10" name="Rettangolo 9"/>
          <p:cNvSpPr/>
          <p:nvPr/>
        </p:nvSpPr>
        <p:spPr>
          <a:xfrm>
            <a:off x="60874" y="1275606"/>
            <a:ext cx="9083126" cy="1477328"/>
          </a:xfrm>
          <a:prstGeom prst="rect">
            <a:avLst/>
          </a:prstGeom>
        </p:spPr>
        <p:txBody>
          <a:bodyPr wrap="square">
            <a:spAutoFit/>
          </a:bodyPr>
          <a:lstStyle/>
          <a:p>
            <a:pPr algn="just"/>
            <a:r>
              <a:rPr lang="it-IT" dirty="0" smtClean="0">
                <a:latin typeface="Times New Roman" pitchFamily="18" charset="0"/>
                <a:cs typeface="Times New Roman" pitchFamily="18" charset="0"/>
              </a:rPr>
              <a:t>La sfida da rilanciare consiste, per un verso, nel favorire la </a:t>
            </a:r>
            <a:r>
              <a:rPr lang="it-IT" u="sng" dirty="0" smtClean="0">
                <a:latin typeface="Times New Roman" pitchFamily="18" charset="0"/>
                <a:cs typeface="Times New Roman" pitchFamily="18" charset="0"/>
              </a:rPr>
              <a:t>partecipazione</a:t>
            </a:r>
            <a:r>
              <a:rPr lang="it-IT" dirty="0" smtClean="0">
                <a:latin typeface="Times New Roman" pitchFamily="18" charset="0"/>
                <a:cs typeface="Times New Roman" pitchFamily="18" charset="0"/>
              </a:rPr>
              <a:t> dei genitori alla vita scolastica attraverso i comitati, le associazioni, le iniziative locali di formazione, il dialogo nel colloquio individuale e nelle assemblee e, dall’altro, nel sostenere la </a:t>
            </a:r>
            <a:r>
              <a:rPr lang="it-IT" u="sng" dirty="0" smtClean="0">
                <a:latin typeface="Times New Roman" pitchFamily="18" charset="0"/>
                <a:cs typeface="Times New Roman" pitchFamily="18" charset="0"/>
              </a:rPr>
              <a:t>rappresentanza</a:t>
            </a:r>
            <a:r>
              <a:rPr lang="it-IT" dirty="0" smtClean="0">
                <a:latin typeface="Times New Roman" pitchFamily="18" charset="0"/>
                <a:cs typeface="Times New Roman" pitchFamily="18" charset="0"/>
              </a:rPr>
              <a:t> e incrementare l’attività nei FORAGS (Forum Regionali dei Genitori della Scuola) e nel FONAGS (Forum Nazionale dei Genitori della Scuola).</a:t>
            </a:r>
            <a:endParaRPr lang="it-IT" dirty="0">
              <a:latin typeface="Times New Roman" pitchFamily="18" charset="0"/>
              <a:cs typeface="Times New Roman" pitchFamily="18" charset="0"/>
            </a:endParaRPr>
          </a:p>
        </p:txBody>
      </p:sp>
      <p:sp>
        <p:nvSpPr>
          <p:cNvPr id="11" name="Rettangolo 10"/>
          <p:cNvSpPr/>
          <p:nvPr/>
        </p:nvSpPr>
        <p:spPr>
          <a:xfrm>
            <a:off x="179512" y="3795886"/>
            <a:ext cx="8784976" cy="923330"/>
          </a:xfrm>
          <a:prstGeom prst="rect">
            <a:avLst/>
          </a:prstGeom>
        </p:spPr>
        <p:txBody>
          <a:bodyPr wrap="square">
            <a:spAutoFit/>
          </a:bodyPr>
          <a:lstStyle/>
          <a:p>
            <a:pPr algn="just"/>
            <a:r>
              <a:rPr lang="it-IT" dirty="0" smtClean="0">
                <a:latin typeface="Times New Roman" pitchFamily="18" charset="0"/>
                <a:cs typeface="Times New Roman" pitchFamily="18" charset="0"/>
              </a:rPr>
              <a:t>L’associazionismo dei genitori e degli studenti rappresenta, infatti, un luogo privilegiato di </a:t>
            </a:r>
            <a:r>
              <a:rPr lang="it-IT" u="sng" dirty="0" smtClean="0">
                <a:latin typeface="Times New Roman" pitchFamily="18" charset="0"/>
                <a:cs typeface="Times New Roman" pitchFamily="18" charset="0"/>
              </a:rPr>
              <a:t>mediazione di interessi</a:t>
            </a:r>
            <a:r>
              <a:rPr lang="it-IT" dirty="0" smtClean="0">
                <a:latin typeface="Times New Roman" pitchFamily="18" charset="0"/>
                <a:cs typeface="Times New Roman" pitchFamily="18" charset="0"/>
              </a:rPr>
              <a:t>, di </a:t>
            </a:r>
            <a:r>
              <a:rPr lang="it-IT" u="sng" dirty="0" smtClean="0">
                <a:latin typeface="Times New Roman" pitchFamily="18" charset="0"/>
                <a:cs typeface="Times New Roman" pitchFamily="18" charset="0"/>
              </a:rPr>
              <a:t>formazione e preparazione alla partecipazione democratica</a:t>
            </a:r>
            <a:r>
              <a:rPr lang="it-IT" dirty="0" smtClean="0">
                <a:latin typeface="Times New Roman" pitchFamily="18" charset="0"/>
                <a:cs typeface="Times New Roman" pitchFamily="18" charset="0"/>
              </a:rPr>
              <a:t> per il </a:t>
            </a:r>
            <a:r>
              <a:rPr lang="it-IT" b="1" dirty="0" smtClean="0">
                <a:latin typeface="Times New Roman" pitchFamily="18" charset="0"/>
                <a:cs typeface="Times New Roman" pitchFamily="18" charset="0"/>
              </a:rPr>
              <a:t>conseguimento del bene complessivo</a:t>
            </a:r>
            <a:r>
              <a:rPr lang="it-IT" dirty="0" smtClean="0">
                <a:latin typeface="Times New Roman" pitchFamily="18" charset="0"/>
                <a:cs typeface="Times New Roman" pitchFamily="18" charset="0"/>
              </a:rPr>
              <a:t>, orizzonte più ampio dell’interesse personale.</a:t>
            </a:r>
            <a:endParaRPr lang="it-IT" dirty="0">
              <a:latin typeface="Times New Roman" pitchFamily="18" charset="0"/>
              <a:cs typeface="Times New Roman" pitchFamily="18" charset="0"/>
            </a:endParaRPr>
          </a:p>
        </p:txBody>
      </p:sp>
      <p:pic>
        <p:nvPicPr>
          <p:cNvPr id="4098" name="Picture 2" descr="D:\Users\MI14718\Desktop\images (14).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550941" y="2508342"/>
            <a:ext cx="3514725" cy="12954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slide(fromTop)">
                                      <p:cBhvr>
                                        <p:cTn id="7" dur="1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slide(fromBottom)">
                                      <p:cBhvr>
                                        <p:cTn id="12"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magine 4" descr="MIUR.png"/>
          <p:cNvPicPr>
            <a:picLocks noChangeAspect="1"/>
          </p:cNvPicPr>
          <p:nvPr/>
        </p:nvPicPr>
        <p:blipFill>
          <a:blip r:embed="rId2" cstate="print"/>
          <a:stretch>
            <a:fillRect/>
          </a:stretch>
        </p:blipFill>
        <p:spPr>
          <a:xfrm>
            <a:off x="0" y="1"/>
            <a:ext cx="2123728" cy="699541"/>
          </a:xfrm>
          <a:prstGeom prst="rect">
            <a:avLst/>
          </a:prstGeom>
        </p:spPr>
      </p:pic>
      <p:pic>
        <p:nvPicPr>
          <p:cNvPr id="6" name="Immagine 5" descr="USR-CA_mod.jpg"/>
          <p:cNvPicPr>
            <a:picLocks noChangeAspect="1"/>
          </p:cNvPicPr>
          <p:nvPr/>
        </p:nvPicPr>
        <p:blipFill>
          <a:blip r:embed="rId3" cstate="print"/>
          <a:stretch>
            <a:fillRect/>
          </a:stretch>
        </p:blipFill>
        <p:spPr>
          <a:xfrm>
            <a:off x="7163404" y="2"/>
            <a:ext cx="1980595" cy="699540"/>
          </a:xfrm>
          <a:prstGeom prst="rect">
            <a:avLst/>
          </a:prstGeom>
        </p:spPr>
      </p:pic>
      <p:cxnSp>
        <p:nvCxnSpPr>
          <p:cNvPr id="8" name="Connettore 1 7"/>
          <p:cNvCxnSpPr/>
          <p:nvPr/>
        </p:nvCxnSpPr>
        <p:spPr>
          <a:xfrm>
            <a:off x="0" y="1203598"/>
            <a:ext cx="9144000" cy="0"/>
          </a:xfrm>
          <a:prstGeom prst="line">
            <a:avLst/>
          </a:prstGeom>
          <a:ln w="22225" cap="rnd" cmpd="sng">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Text Box 3"/>
          <p:cNvSpPr txBox="1">
            <a:spLocks noGrp="1" noChangeArrowheads="1"/>
          </p:cNvSpPr>
          <p:nvPr>
            <p:ph type="subTitle" idx="1"/>
          </p:nvPr>
        </p:nvSpPr>
        <p:spPr bwMode="auto">
          <a:xfrm>
            <a:off x="7020271" y="4587974"/>
            <a:ext cx="1944217" cy="320841"/>
          </a:xfrm>
          <a:prstGeom prst="rect">
            <a:avLst/>
          </a:prstGeom>
          <a:noFill/>
          <a:ln w="9525">
            <a:noFill/>
            <a:miter lim="800000"/>
            <a:headEnd/>
            <a:tailEnd/>
          </a:ln>
          <a:effectLst/>
        </p:spPr>
        <p:txBody>
          <a:bodyPr wrap="square" lIns="104379" tIns="52189" rIns="104379" bIns="52189">
            <a:spAutoFit/>
          </a:bodyPr>
          <a:lstStyle/>
          <a:p>
            <a:pPr algn="ctr" fontAlgn="auto">
              <a:spcBef>
                <a:spcPct val="50000"/>
              </a:spcBef>
              <a:spcAft>
                <a:spcPts val="0"/>
              </a:spcAft>
              <a:defRPr/>
            </a:pPr>
            <a:r>
              <a:rPr lang="it-IT" sz="1400" b="1" kern="0" dirty="0">
                <a:solidFill>
                  <a:schemeClr val="tx1"/>
                </a:solidFill>
                <a:cs typeface="Arial" charset="0"/>
              </a:rPr>
              <a:t>D.T. </a:t>
            </a:r>
            <a:r>
              <a:rPr lang="it-IT" sz="1400" b="1" kern="0" dirty="0" smtClean="0">
                <a:solidFill>
                  <a:schemeClr val="tx1"/>
                </a:solidFill>
                <a:cs typeface="Arial" charset="0"/>
              </a:rPr>
              <a:t>Gabriella </a:t>
            </a:r>
            <a:r>
              <a:rPr lang="it-IT" sz="1400" b="1" kern="0" dirty="0" err="1" smtClean="0">
                <a:solidFill>
                  <a:schemeClr val="tx1"/>
                </a:solidFill>
                <a:cs typeface="Arial" charset="0"/>
              </a:rPr>
              <a:t>Scaturro</a:t>
            </a:r>
            <a:endParaRPr lang="it-IT" sz="1400" b="1" kern="0" dirty="0">
              <a:solidFill>
                <a:schemeClr val="tx1"/>
              </a:solidFill>
              <a:cs typeface="Arial" charset="0"/>
            </a:endParaRPr>
          </a:p>
        </p:txBody>
      </p:sp>
      <p:sp>
        <p:nvSpPr>
          <p:cNvPr id="13" name="Rettangolo 12"/>
          <p:cNvSpPr/>
          <p:nvPr/>
        </p:nvSpPr>
        <p:spPr>
          <a:xfrm>
            <a:off x="0" y="267494"/>
            <a:ext cx="9144000" cy="461665"/>
          </a:xfrm>
          <a:prstGeom prst="rect">
            <a:avLst/>
          </a:prstGeom>
        </p:spPr>
        <p:txBody>
          <a:bodyPr wrap="square">
            <a:spAutoFit/>
          </a:bodyPr>
          <a:lstStyle/>
          <a:p>
            <a:pPr algn="ctr"/>
            <a:r>
              <a:rPr lang="it-IT" sz="2400" b="1" smtClean="0">
                <a:latin typeface="Times New Roman" pitchFamily="18" charset="0"/>
                <a:cs typeface="Times New Roman" pitchFamily="18" charset="0"/>
              </a:rPr>
              <a:t>Partecipazione e responsabilità</a:t>
            </a:r>
            <a:endParaRPr lang="it-IT" sz="2400">
              <a:latin typeface="Times New Roman" pitchFamily="18" charset="0"/>
              <a:cs typeface="Times New Roman" pitchFamily="18" charset="0"/>
            </a:endParaRPr>
          </a:p>
        </p:txBody>
      </p:sp>
      <p:sp>
        <p:nvSpPr>
          <p:cNvPr id="10" name="Rettangolo 9"/>
          <p:cNvSpPr/>
          <p:nvPr/>
        </p:nvSpPr>
        <p:spPr>
          <a:xfrm>
            <a:off x="107504" y="1275607"/>
            <a:ext cx="8856984" cy="1754326"/>
          </a:xfrm>
          <a:prstGeom prst="rect">
            <a:avLst/>
          </a:prstGeom>
        </p:spPr>
        <p:txBody>
          <a:bodyPr wrap="square">
            <a:spAutoFit/>
          </a:bodyPr>
          <a:lstStyle/>
          <a:p>
            <a:pPr algn="just"/>
            <a:r>
              <a:rPr lang="it-IT" dirty="0" smtClean="0">
                <a:latin typeface="Times New Roman" pitchFamily="18" charset="0"/>
                <a:cs typeface="Times New Roman" pitchFamily="18" charset="0"/>
              </a:rPr>
              <a:t>È un’occasione </a:t>
            </a:r>
            <a:r>
              <a:rPr lang="it-IT" dirty="0">
                <a:latin typeface="Times New Roman" pitchFamily="18" charset="0"/>
                <a:cs typeface="Times New Roman" pitchFamily="18" charset="0"/>
              </a:rPr>
              <a:t>per </a:t>
            </a:r>
            <a:r>
              <a:rPr lang="it-IT" dirty="0" smtClean="0">
                <a:latin typeface="Times New Roman" pitchFamily="18" charset="0"/>
                <a:cs typeface="Times New Roman" pitchFamily="18" charset="0"/>
              </a:rPr>
              <a:t>tutti, studenti e genitori delle </a:t>
            </a:r>
            <a:r>
              <a:rPr lang="it-IT" dirty="0">
                <a:latin typeface="Times New Roman" pitchFamily="18" charset="0"/>
                <a:cs typeface="Times New Roman" pitchFamily="18" charset="0"/>
              </a:rPr>
              <a:t>Istituzioni Scolastiche Secondarie di II grado di mettere in pratica quotidianamente </a:t>
            </a:r>
            <a:r>
              <a:rPr lang="it-IT" u="sng" dirty="0">
                <a:latin typeface="Times New Roman" pitchFamily="18" charset="0"/>
                <a:cs typeface="Times New Roman" pitchFamily="18" charset="0"/>
              </a:rPr>
              <a:t>principi</a:t>
            </a:r>
            <a:r>
              <a:rPr lang="it-IT" dirty="0">
                <a:latin typeface="Times New Roman" pitchFamily="18" charset="0"/>
                <a:cs typeface="Times New Roman" pitchFamily="18" charset="0"/>
              </a:rPr>
              <a:t> che sono alla base dell'insegnamento di </a:t>
            </a:r>
            <a:r>
              <a:rPr lang="it-IT" u="sng" dirty="0">
                <a:latin typeface="Times New Roman" pitchFamily="18" charset="0"/>
                <a:cs typeface="Times New Roman" pitchFamily="18" charset="0"/>
              </a:rPr>
              <a:t>C</a:t>
            </a:r>
            <a:r>
              <a:rPr lang="it-IT" u="sng" dirty="0" smtClean="0">
                <a:latin typeface="Times New Roman" pitchFamily="18" charset="0"/>
                <a:cs typeface="Times New Roman" pitchFamily="18" charset="0"/>
              </a:rPr>
              <a:t>ittadinanza </a:t>
            </a:r>
            <a:r>
              <a:rPr lang="it-IT" u="sng" dirty="0">
                <a:latin typeface="Times New Roman" pitchFamily="18" charset="0"/>
                <a:cs typeface="Times New Roman" pitchFamily="18" charset="0"/>
              </a:rPr>
              <a:t>e </a:t>
            </a:r>
            <a:r>
              <a:rPr lang="it-IT" u="sng" dirty="0" smtClean="0">
                <a:latin typeface="Times New Roman" pitchFamily="18" charset="0"/>
                <a:cs typeface="Times New Roman" pitchFamily="18" charset="0"/>
              </a:rPr>
              <a:t>Costituzione</a:t>
            </a:r>
            <a:r>
              <a:rPr lang="it-IT" dirty="0" smtClean="0">
                <a:latin typeface="Times New Roman" pitchFamily="18" charset="0"/>
                <a:cs typeface="Times New Roman" pitchFamily="18" charset="0"/>
              </a:rPr>
              <a:t> </a:t>
            </a:r>
            <a:r>
              <a:rPr lang="it-IT" dirty="0">
                <a:latin typeface="Times New Roman" pitchFamily="18" charset="0"/>
                <a:cs typeface="Times New Roman" pitchFamily="18" charset="0"/>
              </a:rPr>
              <a:t>e di </a:t>
            </a:r>
            <a:r>
              <a:rPr lang="it-IT" u="sng" dirty="0">
                <a:latin typeface="Times New Roman" pitchFamily="18" charset="0"/>
                <a:cs typeface="Times New Roman" pitchFamily="18" charset="0"/>
              </a:rPr>
              <a:t>conoscere le Istituzioni </a:t>
            </a:r>
            <a:r>
              <a:rPr lang="it-IT" dirty="0">
                <a:latin typeface="Times New Roman" pitchFamily="18" charset="0"/>
                <a:cs typeface="Times New Roman" pitchFamily="18" charset="0"/>
              </a:rPr>
              <a:t>e il </a:t>
            </a:r>
            <a:r>
              <a:rPr lang="it-IT" u="sng" dirty="0">
                <a:latin typeface="Times New Roman" pitchFamily="18" charset="0"/>
                <a:cs typeface="Times New Roman" pitchFamily="18" charset="0"/>
              </a:rPr>
              <a:t>funzionamento del nostro ordinamento scolastico</a:t>
            </a:r>
            <a:r>
              <a:rPr lang="it-IT" dirty="0">
                <a:latin typeface="Times New Roman" pitchFamily="18" charset="0"/>
                <a:cs typeface="Times New Roman" pitchFamily="18" charset="0"/>
              </a:rPr>
              <a:t>. </a:t>
            </a:r>
            <a:endParaRPr lang="it-IT" dirty="0" smtClean="0">
              <a:latin typeface="Times New Roman" pitchFamily="18" charset="0"/>
              <a:cs typeface="Times New Roman" pitchFamily="18" charset="0"/>
            </a:endParaRPr>
          </a:p>
          <a:p>
            <a:pPr algn="just"/>
            <a:r>
              <a:rPr lang="it-IT" dirty="0" smtClean="0">
                <a:latin typeface="Times New Roman" pitchFamily="18" charset="0"/>
                <a:cs typeface="Times New Roman" pitchFamily="18" charset="0"/>
              </a:rPr>
              <a:t>Inoltre</a:t>
            </a:r>
            <a:r>
              <a:rPr lang="it-IT" dirty="0">
                <a:latin typeface="Times New Roman" pitchFamily="18" charset="0"/>
                <a:cs typeface="Times New Roman" pitchFamily="18" charset="0"/>
              </a:rPr>
              <a:t>, permette agli studenti di mettersi in gioco, ampliando i propri orizzonti e completando la formazione offerta dalla scuola attraverso </a:t>
            </a:r>
            <a:r>
              <a:rPr lang="it-IT" u="sng" dirty="0">
                <a:latin typeface="Times New Roman" pitchFamily="18" charset="0"/>
                <a:cs typeface="Times New Roman" pitchFamily="18" charset="0"/>
              </a:rPr>
              <a:t>l'acquisizione di nuove competenze trasversali</a:t>
            </a:r>
            <a:r>
              <a:rPr lang="it-IT" dirty="0">
                <a:latin typeface="Times New Roman" pitchFamily="18" charset="0"/>
                <a:cs typeface="Times New Roman" pitchFamily="18" charset="0"/>
              </a:rPr>
              <a:t>.</a:t>
            </a:r>
          </a:p>
        </p:txBody>
      </p:sp>
      <p:pic>
        <p:nvPicPr>
          <p:cNvPr id="10242" name="Picture 2" descr="D:\Users\MI14718\Desktop\images (16).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2526565" y="3219822"/>
            <a:ext cx="3456384" cy="1778875"/>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up)">
                                      <p:cBhvr>
                                        <p:cTn id="7" dur="1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edge">
                                      <p:cBhvr>
                                        <p:cTn id="12" dur="3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magine 4" descr="MIUR.png"/>
          <p:cNvPicPr>
            <a:picLocks noChangeAspect="1"/>
          </p:cNvPicPr>
          <p:nvPr/>
        </p:nvPicPr>
        <p:blipFill>
          <a:blip r:embed="rId2" cstate="print"/>
          <a:stretch>
            <a:fillRect/>
          </a:stretch>
        </p:blipFill>
        <p:spPr>
          <a:xfrm>
            <a:off x="0" y="1"/>
            <a:ext cx="1905120" cy="627533"/>
          </a:xfrm>
          <a:prstGeom prst="rect">
            <a:avLst/>
          </a:prstGeom>
        </p:spPr>
      </p:pic>
      <p:pic>
        <p:nvPicPr>
          <p:cNvPr id="6" name="Immagine 5" descr="USR-CA_mod.jpg"/>
          <p:cNvPicPr>
            <a:picLocks noChangeAspect="1"/>
          </p:cNvPicPr>
          <p:nvPr/>
        </p:nvPicPr>
        <p:blipFill>
          <a:blip r:embed="rId3" cstate="print"/>
          <a:stretch>
            <a:fillRect/>
          </a:stretch>
        </p:blipFill>
        <p:spPr>
          <a:xfrm>
            <a:off x="6959526" y="1"/>
            <a:ext cx="2184473" cy="771549"/>
          </a:xfrm>
          <a:prstGeom prst="rect">
            <a:avLst/>
          </a:prstGeom>
        </p:spPr>
      </p:pic>
      <p:cxnSp>
        <p:nvCxnSpPr>
          <p:cNvPr id="8" name="Connettore 1 7"/>
          <p:cNvCxnSpPr/>
          <p:nvPr/>
        </p:nvCxnSpPr>
        <p:spPr>
          <a:xfrm>
            <a:off x="0" y="1203598"/>
            <a:ext cx="9144000" cy="0"/>
          </a:xfrm>
          <a:prstGeom prst="line">
            <a:avLst/>
          </a:prstGeom>
          <a:ln w="22225" cap="rnd" cmpd="sng">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Text Box 3"/>
          <p:cNvSpPr txBox="1">
            <a:spLocks noGrp="1" noChangeArrowheads="1"/>
          </p:cNvSpPr>
          <p:nvPr>
            <p:ph type="subTitle" idx="1"/>
          </p:nvPr>
        </p:nvSpPr>
        <p:spPr bwMode="auto">
          <a:xfrm>
            <a:off x="6588224" y="4659982"/>
            <a:ext cx="2232248" cy="320841"/>
          </a:xfrm>
          <a:prstGeom prst="rect">
            <a:avLst/>
          </a:prstGeom>
          <a:noFill/>
          <a:ln w="9525">
            <a:noFill/>
            <a:miter lim="800000"/>
            <a:headEnd/>
            <a:tailEnd/>
          </a:ln>
          <a:effectLst/>
        </p:spPr>
        <p:txBody>
          <a:bodyPr wrap="square" lIns="104379" tIns="52189" rIns="104379" bIns="52189">
            <a:spAutoFit/>
          </a:bodyPr>
          <a:lstStyle/>
          <a:p>
            <a:pPr algn="ctr" fontAlgn="auto">
              <a:spcBef>
                <a:spcPct val="50000"/>
              </a:spcBef>
              <a:spcAft>
                <a:spcPts val="0"/>
              </a:spcAft>
              <a:defRPr/>
            </a:pPr>
            <a:r>
              <a:rPr lang="it-IT" sz="1400" b="1" kern="0" dirty="0">
                <a:solidFill>
                  <a:schemeClr val="tx1"/>
                </a:solidFill>
                <a:cs typeface="Arial" charset="0"/>
              </a:rPr>
              <a:t>D.T. </a:t>
            </a:r>
            <a:r>
              <a:rPr lang="it-IT" sz="1400" b="1" kern="0" dirty="0" smtClean="0">
                <a:solidFill>
                  <a:schemeClr val="tx1"/>
                </a:solidFill>
                <a:cs typeface="Arial" charset="0"/>
              </a:rPr>
              <a:t>Gabriella </a:t>
            </a:r>
            <a:r>
              <a:rPr lang="it-IT" sz="1400" b="1" kern="0" dirty="0" err="1" smtClean="0">
                <a:solidFill>
                  <a:schemeClr val="tx1"/>
                </a:solidFill>
                <a:cs typeface="Arial" charset="0"/>
              </a:rPr>
              <a:t>Scaturro</a:t>
            </a:r>
            <a:endParaRPr lang="it-IT" sz="1400" b="1" kern="0" dirty="0">
              <a:solidFill>
                <a:schemeClr val="tx1"/>
              </a:solidFill>
              <a:cs typeface="Arial" charset="0"/>
            </a:endParaRPr>
          </a:p>
        </p:txBody>
      </p:sp>
      <p:sp>
        <p:nvSpPr>
          <p:cNvPr id="13" name="Rettangolo 12"/>
          <p:cNvSpPr/>
          <p:nvPr/>
        </p:nvSpPr>
        <p:spPr>
          <a:xfrm>
            <a:off x="2267744" y="411510"/>
            <a:ext cx="3744416" cy="461665"/>
          </a:xfrm>
          <a:prstGeom prst="rect">
            <a:avLst/>
          </a:prstGeom>
        </p:spPr>
        <p:txBody>
          <a:bodyPr wrap="square">
            <a:spAutoFit/>
          </a:bodyPr>
          <a:lstStyle/>
          <a:p>
            <a:pPr algn="ctr"/>
            <a:r>
              <a:rPr lang="it-IT" sz="2400" b="1" smtClean="0">
                <a:latin typeface="Times New Roman" pitchFamily="18" charset="0"/>
                <a:cs typeface="Times New Roman" pitchFamily="18" charset="0"/>
              </a:rPr>
              <a:t>Un po’ di normativa …</a:t>
            </a:r>
            <a:endParaRPr lang="it-IT" sz="2400">
              <a:latin typeface="Times New Roman" pitchFamily="18" charset="0"/>
              <a:cs typeface="Times New Roman" pitchFamily="18" charset="0"/>
            </a:endParaRPr>
          </a:p>
        </p:txBody>
      </p:sp>
      <p:sp>
        <p:nvSpPr>
          <p:cNvPr id="10" name="Rettangolo 9"/>
          <p:cNvSpPr/>
          <p:nvPr/>
        </p:nvSpPr>
        <p:spPr>
          <a:xfrm>
            <a:off x="107503" y="1347614"/>
            <a:ext cx="8908677" cy="646331"/>
          </a:xfrm>
          <a:prstGeom prst="rect">
            <a:avLst/>
          </a:prstGeom>
        </p:spPr>
        <p:txBody>
          <a:bodyPr wrap="square">
            <a:spAutoFit/>
          </a:bodyPr>
          <a:lstStyle/>
          <a:p>
            <a:pPr algn="just"/>
            <a:r>
              <a:rPr lang="it-IT" b="1" dirty="0" err="1" smtClean="0">
                <a:latin typeface="Times New Roman" pitchFamily="18" charset="0"/>
                <a:cs typeface="Times New Roman" pitchFamily="18" charset="0"/>
              </a:rPr>
              <a:t>D.Lgs</a:t>
            </a:r>
            <a:r>
              <a:rPr lang="it-IT" b="1" dirty="0" smtClean="0">
                <a:latin typeface="Times New Roman" pitchFamily="18" charset="0"/>
                <a:cs typeface="Times New Roman" pitchFamily="18" charset="0"/>
              </a:rPr>
              <a:t> 297/94 </a:t>
            </a:r>
            <a:r>
              <a:rPr lang="it-IT" dirty="0" smtClean="0">
                <a:latin typeface="Times New Roman" pitchFamily="18" charset="0"/>
                <a:cs typeface="Times New Roman" pitchFamily="18" charset="0"/>
              </a:rPr>
              <a:t>(Testo Unico delle </a:t>
            </a:r>
            <a:r>
              <a:rPr lang="it-IT" dirty="0">
                <a:latin typeface="Times New Roman" pitchFamily="18" charset="0"/>
                <a:cs typeface="Times New Roman" pitchFamily="18" charset="0"/>
              </a:rPr>
              <a:t>disposizioni legislative vigenti in materia di istruzione, relative alle scuole di ogni ordine e </a:t>
            </a:r>
            <a:r>
              <a:rPr lang="it-IT" dirty="0" smtClean="0">
                <a:latin typeface="Times New Roman" pitchFamily="18" charset="0"/>
                <a:cs typeface="Times New Roman" pitchFamily="18" charset="0"/>
              </a:rPr>
              <a:t>grado)</a:t>
            </a:r>
            <a:r>
              <a:rPr lang="it-IT" dirty="0">
                <a:latin typeface="Times New Roman" pitchFamily="18" charset="0"/>
                <a:cs typeface="Times New Roman" pitchFamily="18" charset="0"/>
              </a:rPr>
              <a:t>  </a:t>
            </a:r>
          </a:p>
        </p:txBody>
      </p:sp>
      <p:sp>
        <p:nvSpPr>
          <p:cNvPr id="9" name="Rettangolo 8"/>
          <p:cNvSpPr/>
          <p:nvPr/>
        </p:nvSpPr>
        <p:spPr>
          <a:xfrm>
            <a:off x="194692" y="3633892"/>
            <a:ext cx="8928992" cy="923330"/>
          </a:xfrm>
          <a:prstGeom prst="rect">
            <a:avLst/>
          </a:prstGeom>
        </p:spPr>
        <p:txBody>
          <a:bodyPr wrap="square">
            <a:spAutoFit/>
          </a:bodyPr>
          <a:lstStyle/>
          <a:p>
            <a:pPr algn="just"/>
            <a:r>
              <a:rPr lang="it-IT" b="1" dirty="0" smtClean="0">
                <a:latin typeface="Times New Roman" pitchFamily="18" charset="0"/>
                <a:cs typeface="Times New Roman" pitchFamily="18" charset="0"/>
              </a:rPr>
              <a:t>D.P.R. 567/96 e ss.mm. ii. </a:t>
            </a:r>
            <a:r>
              <a:rPr lang="it-IT" dirty="0" smtClean="0">
                <a:latin typeface="Times New Roman" pitchFamily="18" charset="0"/>
                <a:cs typeface="Times New Roman" pitchFamily="18" charset="0"/>
              </a:rPr>
              <a:t>(Regolamento </a:t>
            </a:r>
            <a:r>
              <a:rPr lang="it-IT" dirty="0">
                <a:latin typeface="Times New Roman" pitchFamily="18" charset="0"/>
                <a:cs typeface="Times New Roman" pitchFamily="18" charset="0"/>
              </a:rPr>
              <a:t>recante la disciplina delle iniziative complementari e delle attività integrative nelle istituzioni </a:t>
            </a:r>
            <a:r>
              <a:rPr lang="it-IT" dirty="0" smtClean="0">
                <a:latin typeface="Times New Roman" pitchFamily="18" charset="0"/>
                <a:cs typeface="Times New Roman" pitchFamily="18" charset="0"/>
              </a:rPr>
              <a:t>scolastiche); istituzione di organi di rappresentanza: CPS; Forum Nazionale Associazioni Studentesche; CNPC; </a:t>
            </a:r>
            <a:r>
              <a:rPr lang="it-IT" dirty="0" err="1" smtClean="0">
                <a:latin typeface="Times New Roman" pitchFamily="18" charset="0"/>
                <a:cs typeface="Times New Roman" pitchFamily="18" charset="0"/>
              </a:rPr>
              <a:t>FoNAGS</a:t>
            </a:r>
            <a:r>
              <a:rPr lang="it-IT" dirty="0" smtClean="0">
                <a:latin typeface="Times New Roman" pitchFamily="18" charset="0"/>
                <a:cs typeface="Times New Roman" pitchFamily="18" charset="0"/>
              </a:rPr>
              <a:t>.</a:t>
            </a:r>
            <a:r>
              <a:rPr lang="it-IT" dirty="0">
                <a:latin typeface="Times New Roman" pitchFamily="18" charset="0"/>
                <a:cs typeface="Times New Roman" pitchFamily="18" charset="0"/>
              </a:rPr>
              <a:t>  </a:t>
            </a:r>
          </a:p>
        </p:txBody>
      </p:sp>
      <p:pic>
        <p:nvPicPr>
          <p:cNvPr id="1026" name="Picture 2" descr="D:\Users\MI14718\Desktop\images (9).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6300192" y="1900342"/>
            <a:ext cx="2628900" cy="173355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up)">
                                      <p:cBhvr>
                                        <p:cTn id="7" dur="2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dissolve">
                                      <p:cBhvr>
                                        <p:cTn id="12" dur="10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0" grpId="0"/>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magine 4" descr="MIUR.png"/>
          <p:cNvPicPr>
            <a:picLocks noChangeAspect="1"/>
          </p:cNvPicPr>
          <p:nvPr/>
        </p:nvPicPr>
        <p:blipFill>
          <a:blip r:embed="rId2" cstate="print"/>
          <a:stretch>
            <a:fillRect/>
          </a:stretch>
        </p:blipFill>
        <p:spPr>
          <a:xfrm>
            <a:off x="0" y="1"/>
            <a:ext cx="1686512" cy="555525"/>
          </a:xfrm>
          <a:prstGeom prst="rect">
            <a:avLst/>
          </a:prstGeom>
        </p:spPr>
      </p:pic>
      <p:pic>
        <p:nvPicPr>
          <p:cNvPr id="6" name="Immagine 5" descr="USR-CA_mod.jpg"/>
          <p:cNvPicPr>
            <a:picLocks noChangeAspect="1"/>
          </p:cNvPicPr>
          <p:nvPr/>
        </p:nvPicPr>
        <p:blipFill>
          <a:blip r:embed="rId3" cstate="print"/>
          <a:stretch>
            <a:fillRect/>
          </a:stretch>
        </p:blipFill>
        <p:spPr>
          <a:xfrm>
            <a:off x="6876256" y="2"/>
            <a:ext cx="2267744" cy="800960"/>
          </a:xfrm>
          <a:prstGeom prst="rect">
            <a:avLst/>
          </a:prstGeom>
        </p:spPr>
      </p:pic>
      <p:cxnSp>
        <p:nvCxnSpPr>
          <p:cNvPr id="8" name="Connettore 1 7"/>
          <p:cNvCxnSpPr/>
          <p:nvPr/>
        </p:nvCxnSpPr>
        <p:spPr>
          <a:xfrm>
            <a:off x="0" y="1203598"/>
            <a:ext cx="9144000" cy="0"/>
          </a:xfrm>
          <a:prstGeom prst="line">
            <a:avLst/>
          </a:prstGeom>
          <a:ln w="22225" cap="rnd" cmpd="sng">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Text Box 3"/>
          <p:cNvSpPr txBox="1">
            <a:spLocks noGrp="1" noChangeArrowheads="1"/>
          </p:cNvSpPr>
          <p:nvPr>
            <p:ph type="subTitle" idx="1"/>
          </p:nvPr>
        </p:nvSpPr>
        <p:spPr bwMode="auto">
          <a:xfrm>
            <a:off x="6876256" y="4515967"/>
            <a:ext cx="2016224" cy="320841"/>
          </a:xfrm>
          <a:prstGeom prst="rect">
            <a:avLst/>
          </a:prstGeom>
          <a:noFill/>
          <a:ln w="9525">
            <a:noFill/>
            <a:miter lim="800000"/>
            <a:headEnd/>
            <a:tailEnd/>
          </a:ln>
          <a:effectLst/>
        </p:spPr>
        <p:txBody>
          <a:bodyPr wrap="square" lIns="104379" tIns="52189" rIns="104379" bIns="52189">
            <a:spAutoFit/>
          </a:bodyPr>
          <a:lstStyle/>
          <a:p>
            <a:pPr algn="ctr" fontAlgn="auto">
              <a:spcBef>
                <a:spcPct val="50000"/>
              </a:spcBef>
              <a:spcAft>
                <a:spcPts val="0"/>
              </a:spcAft>
              <a:defRPr/>
            </a:pPr>
            <a:r>
              <a:rPr lang="it-IT" sz="1400" b="1" kern="0" dirty="0">
                <a:solidFill>
                  <a:schemeClr val="tx1"/>
                </a:solidFill>
                <a:cs typeface="Arial" charset="0"/>
              </a:rPr>
              <a:t>D.T. </a:t>
            </a:r>
            <a:r>
              <a:rPr lang="it-IT" sz="1400" b="1" kern="0" dirty="0" smtClean="0">
                <a:solidFill>
                  <a:schemeClr val="tx1"/>
                </a:solidFill>
                <a:cs typeface="Arial" charset="0"/>
              </a:rPr>
              <a:t>Gabriella </a:t>
            </a:r>
            <a:r>
              <a:rPr lang="it-IT" sz="1400" b="1" kern="0" dirty="0" err="1" smtClean="0">
                <a:solidFill>
                  <a:schemeClr val="tx1"/>
                </a:solidFill>
                <a:cs typeface="Arial" charset="0"/>
              </a:rPr>
              <a:t>Scaturro</a:t>
            </a:r>
            <a:endParaRPr lang="it-IT" sz="1400" b="1" kern="0" dirty="0">
              <a:solidFill>
                <a:schemeClr val="tx1"/>
              </a:solidFill>
              <a:cs typeface="Arial" charset="0"/>
            </a:endParaRPr>
          </a:p>
        </p:txBody>
      </p:sp>
      <p:sp>
        <p:nvSpPr>
          <p:cNvPr id="13" name="Rettangolo 12"/>
          <p:cNvSpPr/>
          <p:nvPr/>
        </p:nvSpPr>
        <p:spPr>
          <a:xfrm>
            <a:off x="0" y="339502"/>
            <a:ext cx="9144000" cy="461665"/>
          </a:xfrm>
          <a:prstGeom prst="rect">
            <a:avLst/>
          </a:prstGeom>
        </p:spPr>
        <p:txBody>
          <a:bodyPr wrap="square">
            <a:spAutoFit/>
          </a:bodyPr>
          <a:lstStyle/>
          <a:p>
            <a:pPr algn="ctr"/>
            <a:r>
              <a:rPr lang="it-IT" sz="2400" b="1" smtClean="0">
                <a:latin typeface="Times New Roman" pitchFamily="18" charset="0"/>
                <a:cs typeface="Times New Roman" pitchFamily="18" charset="0"/>
              </a:rPr>
              <a:t>Livelli della Rappresentanza</a:t>
            </a:r>
            <a:endParaRPr lang="it-IT" sz="2400">
              <a:latin typeface="Times New Roman" pitchFamily="18" charset="0"/>
              <a:cs typeface="Times New Roman" pitchFamily="18" charset="0"/>
            </a:endParaRPr>
          </a:p>
        </p:txBody>
      </p:sp>
      <p:graphicFrame>
        <p:nvGraphicFramePr>
          <p:cNvPr id="11" name="Diagramma 10"/>
          <p:cNvGraphicFramePr/>
          <p:nvPr/>
        </p:nvGraphicFramePr>
        <p:xfrm>
          <a:off x="395536" y="1995686"/>
          <a:ext cx="5832648" cy="237626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up)">
                                      <p:cBhvr>
                                        <p:cTn id="7" dur="1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32"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diamond(out)">
                                      <p:cBhvr>
                                        <p:cTn id="12"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Graphic spid="11"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magine 4" descr="MIUR.png"/>
          <p:cNvPicPr>
            <a:picLocks noChangeAspect="1"/>
          </p:cNvPicPr>
          <p:nvPr/>
        </p:nvPicPr>
        <p:blipFill>
          <a:blip r:embed="rId2" cstate="print"/>
          <a:stretch>
            <a:fillRect/>
          </a:stretch>
        </p:blipFill>
        <p:spPr>
          <a:xfrm>
            <a:off x="-1" y="1"/>
            <a:ext cx="1905121" cy="627533"/>
          </a:xfrm>
          <a:prstGeom prst="rect">
            <a:avLst/>
          </a:prstGeom>
        </p:spPr>
      </p:pic>
      <p:pic>
        <p:nvPicPr>
          <p:cNvPr id="6" name="Immagine 5" descr="USR-CA_mod.jpg"/>
          <p:cNvPicPr>
            <a:picLocks noChangeAspect="1"/>
          </p:cNvPicPr>
          <p:nvPr/>
        </p:nvPicPr>
        <p:blipFill>
          <a:blip r:embed="rId3" cstate="print"/>
          <a:stretch>
            <a:fillRect/>
          </a:stretch>
        </p:blipFill>
        <p:spPr>
          <a:xfrm>
            <a:off x="7020272" y="2"/>
            <a:ext cx="2123728" cy="750094"/>
          </a:xfrm>
          <a:prstGeom prst="rect">
            <a:avLst/>
          </a:prstGeom>
        </p:spPr>
      </p:pic>
      <p:cxnSp>
        <p:nvCxnSpPr>
          <p:cNvPr id="8" name="Connettore 1 7"/>
          <p:cNvCxnSpPr/>
          <p:nvPr/>
        </p:nvCxnSpPr>
        <p:spPr>
          <a:xfrm>
            <a:off x="0" y="1203598"/>
            <a:ext cx="9144000" cy="0"/>
          </a:xfrm>
          <a:prstGeom prst="line">
            <a:avLst/>
          </a:prstGeom>
          <a:ln w="22225" cap="rnd" cmpd="sng">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Text Box 3"/>
          <p:cNvSpPr txBox="1">
            <a:spLocks noGrp="1" noChangeArrowheads="1"/>
          </p:cNvSpPr>
          <p:nvPr>
            <p:ph type="subTitle" idx="1"/>
          </p:nvPr>
        </p:nvSpPr>
        <p:spPr bwMode="auto">
          <a:xfrm>
            <a:off x="6480720" y="4731990"/>
            <a:ext cx="2483768" cy="320841"/>
          </a:xfrm>
          <a:prstGeom prst="rect">
            <a:avLst/>
          </a:prstGeom>
          <a:noFill/>
          <a:ln w="9525">
            <a:noFill/>
            <a:miter lim="800000"/>
            <a:headEnd/>
            <a:tailEnd/>
          </a:ln>
          <a:effectLst/>
        </p:spPr>
        <p:txBody>
          <a:bodyPr wrap="square" lIns="104379" tIns="52189" rIns="104379" bIns="52189">
            <a:spAutoFit/>
          </a:bodyPr>
          <a:lstStyle/>
          <a:p>
            <a:pPr algn="ctr" fontAlgn="auto">
              <a:spcBef>
                <a:spcPct val="50000"/>
              </a:spcBef>
              <a:spcAft>
                <a:spcPts val="0"/>
              </a:spcAft>
              <a:defRPr/>
            </a:pPr>
            <a:r>
              <a:rPr lang="it-IT" sz="1400" b="1" kern="0" dirty="0">
                <a:solidFill>
                  <a:schemeClr val="tx1"/>
                </a:solidFill>
                <a:cs typeface="Arial" charset="0"/>
              </a:rPr>
              <a:t>D.T. </a:t>
            </a:r>
            <a:r>
              <a:rPr lang="it-IT" sz="1400" b="1" kern="0" dirty="0" smtClean="0">
                <a:solidFill>
                  <a:schemeClr val="tx1"/>
                </a:solidFill>
                <a:cs typeface="Arial" charset="0"/>
              </a:rPr>
              <a:t>Gabriella </a:t>
            </a:r>
            <a:r>
              <a:rPr lang="it-IT" sz="1400" b="1" kern="0" dirty="0" err="1" smtClean="0">
                <a:solidFill>
                  <a:schemeClr val="tx1"/>
                </a:solidFill>
                <a:cs typeface="Arial" charset="0"/>
              </a:rPr>
              <a:t>Scaturro</a:t>
            </a:r>
            <a:endParaRPr lang="it-IT" sz="1400" b="1" kern="0" dirty="0">
              <a:solidFill>
                <a:schemeClr val="tx1"/>
              </a:solidFill>
              <a:cs typeface="Arial" charset="0"/>
            </a:endParaRPr>
          </a:p>
        </p:txBody>
      </p:sp>
      <p:sp>
        <p:nvSpPr>
          <p:cNvPr id="10" name="Rettangolo 9"/>
          <p:cNvSpPr/>
          <p:nvPr/>
        </p:nvSpPr>
        <p:spPr>
          <a:xfrm>
            <a:off x="107504" y="1347614"/>
            <a:ext cx="8784976" cy="1200329"/>
          </a:xfrm>
          <a:prstGeom prst="rect">
            <a:avLst/>
          </a:prstGeom>
        </p:spPr>
        <p:txBody>
          <a:bodyPr wrap="square">
            <a:spAutoFit/>
          </a:bodyPr>
          <a:lstStyle/>
          <a:p>
            <a:pPr marL="457200" indent="-457200" algn="just">
              <a:buAutoNum type="arabicPeriod"/>
            </a:pPr>
            <a:r>
              <a:rPr lang="it-IT" u="sng" dirty="0" smtClean="0">
                <a:latin typeface="Times New Roman" pitchFamily="18" charset="0"/>
                <a:cs typeface="Times New Roman" pitchFamily="18" charset="0"/>
              </a:rPr>
              <a:t>Ogni individuo ha diritto all’istruzione</a:t>
            </a:r>
            <a:r>
              <a:rPr lang="it-IT" dirty="0" smtClean="0">
                <a:latin typeface="Times New Roman" pitchFamily="18" charset="0"/>
                <a:cs typeface="Times New Roman" pitchFamily="18" charset="0"/>
              </a:rPr>
              <a:t>. L’istruzione deve essere </a:t>
            </a:r>
            <a:r>
              <a:rPr lang="it-IT" u="sng" dirty="0" smtClean="0">
                <a:latin typeface="Times New Roman" pitchFamily="18" charset="0"/>
                <a:cs typeface="Times New Roman" pitchFamily="18" charset="0"/>
              </a:rPr>
              <a:t>gratuita</a:t>
            </a:r>
            <a:r>
              <a:rPr lang="it-IT" dirty="0" smtClean="0">
                <a:latin typeface="Times New Roman" pitchFamily="18" charset="0"/>
                <a:cs typeface="Times New Roman" pitchFamily="18" charset="0"/>
              </a:rPr>
              <a:t> almeno per quanto riguarda le classi elementari e fondamentali. L’istruzione elementare deve essere obbligatoria. L’istruzione tecnica e professionale deve essere messa alla portata di tutti e l’istruzione superiore deve essere egualmente accessibile a tutti sulla base del merito.</a:t>
            </a:r>
          </a:p>
        </p:txBody>
      </p:sp>
      <p:sp>
        <p:nvSpPr>
          <p:cNvPr id="9" name="CasellaDiTesto 8"/>
          <p:cNvSpPr txBox="1"/>
          <p:nvPr/>
        </p:nvSpPr>
        <p:spPr>
          <a:xfrm>
            <a:off x="1835696" y="195486"/>
            <a:ext cx="5184576" cy="707886"/>
          </a:xfrm>
          <a:prstGeom prst="rect">
            <a:avLst/>
          </a:prstGeom>
          <a:noFill/>
        </p:spPr>
        <p:txBody>
          <a:bodyPr wrap="square" rtlCol="0">
            <a:spAutoFit/>
          </a:bodyPr>
          <a:lstStyle/>
          <a:p>
            <a:pPr algn="ctr"/>
            <a:r>
              <a:rPr lang="it-IT" sz="2000" b="1" dirty="0" smtClean="0">
                <a:latin typeface="Times New Roman" pitchFamily="18" charset="0"/>
                <a:cs typeface="Times New Roman" pitchFamily="18" charset="0"/>
              </a:rPr>
              <a:t>Dichiarazione dei diritti umani 1944</a:t>
            </a:r>
          </a:p>
          <a:p>
            <a:pPr algn="ctr"/>
            <a:r>
              <a:rPr lang="it-IT" sz="2000" b="1" dirty="0" smtClean="0">
                <a:latin typeface="Times New Roman" pitchFamily="18" charset="0"/>
                <a:cs typeface="Times New Roman" pitchFamily="18" charset="0"/>
              </a:rPr>
              <a:t>art. 26, co.1</a:t>
            </a:r>
            <a:endParaRPr lang="it-IT" sz="2000" b="1" dirty="0">
              <a:latin typeface="Times New Roman" pitchFamily="18" charset="0"/>
              <a:cs typeface="Times New Roman" pitchFamily="18" charset="0"/>
            </a:endParaRPr>
          </a:p>
        </p:txBody>
      </p:sp>
      <p:sp>
        <p:nvSpPr>
          <p:cNvPr id="11" name="Rettangolo 10"/>
          <p:cNvSpPr/>
          <p:nvPr/>
        </p:nvSpPr>
        <p:spPr>
          <a:xfrm>
            <a:off x="467544" y="3147815"/>
            <a:ext cx="8424936" cy="1323439"/>
          </a:xfrm>
          <a:prstGeom prst="rect">
            <a:avLst/>
          </a:prstGeom>
        </p:spPr>
        <p:txBody>
          <a:bodyPr wrap="square">
            <a:spAutoFit/>
          </a:bodyPr>
          <a:lstStyle/>
          <a:p>
            <a:pPr algn="just"/>
            <a:r>
              <a:rPr lang="it-IT" sz="1600" dirty="0" smtClean="0"/>
              <a:t>Istruzione traduce in modo unilaterale l’inglese “</a:t>
            </a:r>
            <a:r>
              <a:rPr lang="it-IT" sz="1600" b="1" i="1" dirty="0" err="1" smtClean="0">
                <a:solidFill>
                  <a:schemeClr val="tx2"/>
                </a:solidFill>
              </a:rPr>
              <a:t>education</a:t>
            </a:r>
            <a:r>
              <a:rPr lang="it-IT" sz="1600" dirty="0" smtClean="0"/>
              <a:t>”, in quanto il termine inglese comprende sia l’istruzione con il suo tradizionale corredo di discipline di studio, sia i valori di cui opera la volontaria interiorizzazione da parte degli alunni. </a:t>
            </a:r>
          </a:p>
          <a:p>
            <a:pPr algn="just"/>
            <a:r>
              <a:rPr lang="it-IT" sz="1600" dirty="0" smtClean="0"/>
              <a:t>In questo senso ogni docente è maestro, non solo della propria disciplina, ma di vita e l’educazione alla Cittadinanza e Costituzione è insegnamento trasversale.</a:t>
            </a:r>
            <a:endParaRPr lang="it-IT"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edge">
                                      <p:cBhvr>
                                        <p:cTn id="7" dur="3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randombar(horizontal)">
                                      <p:cBhvr>
                                        <p:cTn id="12"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magine 4" descr="MIUR.png"/>
          <p:cNvPicPr>
            <a:picLocks noChangeAspect="1"/>
          </p:cNvPicPr>
          <p:nvPr/>
        </p:nvPicPr>
        <p:blipFill>
          <a:blip r:embed="rId2" cstate="print"/>
          <a:stretch>
            <a:fillRect/>
          </a:stretch>
        </p:blipFill>
        <p:spPr>
          <a:xfrm>
            <a:off x="0" y="1"/>
            <a:ext cx="2123728" cy="699541"/>
          </a:xfrm>
          <a:prstGeom prst="rect">
            <a:avLst/>
          </a:prstGeom>
        </p:spPr>
      </p:pic>
      <p:pic>
        <p:nvPicPr>
          <p:cNvPr id="6" name="Immagine 5" descr="USR-CA_mod.jpg"/>
          <p:cNvPicPr>
            <a:picLocks noChangeAspect="1"/>
          </p:cNvPicPr>
          <p:nvPr/>
        </p:nvPicPr>
        <p:blipFill>
          <a:blip r:embed="rId3" cstate="print"/>
          <a:stretch>
            <a:fillRect/>
          </a:stretch>
        </p:blipFill>
        <p:spPr>
          <a:xfrm>
            <a:off x="6948264" y="1"/>
            <a:ext cx="2195736" cy="775527"/>
          </a:xfrm>
          <a:prstGeom prst="rect">
            <a:avLst/>
          </a:prstGeom>
        </p:spPr>
      </p:pic>
      <p:cxnSp>
        <p:nvCxnSpPr>
          <p:cNvPr id="8" name="Connettore 1 7"/>
          <p:cNvCxnSpPr/>
          <p:nvPr/>
        </p:nvCxnSpPr>
        <p:spPr>
          <a:xfrm>
            <a:off x="0" y="1203598"/>
            <a:ext cx="9144000" cy="0"/>
          </a:xfrm>
          <a:prstGeom prst="line">
            <a:avLst/>
          </a:prstGeom>
          <a:ln w="22225" cap="rnd" cmpd="sng">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Text Box 3"/>
          <p:cNvSpPr txBox="1">
            <a:spLocks noGrp="1" noChangeArrowheads="1"/>
          </p:cNvSpPr>
          <p:nvPr>
            <p:ph type="subTitle" idx="1"/>
          </p:nvPr>
        </p:nvSpPr>
        <p:spPr bwMode="auto">
          <a:xfrm>
            <a:off x="7056276" y="4587974"/>
            <a:ext cx="1907196" cy="320841"/>
          </a:xfrm>
          <a:prstGeom prst="rect">
            <a:avLst/>
          </a:prstGeom>
          <a:noFill/>
          <a:ln w="9525">
            <a:noFill/>
            <a:miter lim="800000"/>
            <a:headEnd/>
            <a:tailEnd/>
          </a:ln>
          <a:effectLst/>
        </p:spPr>
        <p:txBody>
          <a:bodyPr wrap="square" lIns="104379" tIns="52189" rIns="104379" bIns="52189">
            <a:spAutoFit/>
          </a:bodyPr>
          <a:lstStyle/>
          <a:p>
            <a:pPr algn="ctr" fontAlgn="auto">
              <a:spcBef>
                <a:spcPct val="50000"/>
              </a:spcBef>
              <a:spcAft>
                <a:spcPts val="0"/>
              </a:spcAft>
              <a:defRPr/>
            </a:pPr>
            <a:r>
              <a:rPr lang="it-IT" sz="1400" b="1" kern="0" dirty="0">
                <a:solidFill>
                  <a:schemeClr val="tx1"/>
                </a:solidFill>
                <a:cs typeface="Arial" charset="0"/>
              </a:rPr>
              <a:t>D.T. </a:t>
            </a:r>
            <a:r>
              <a:rPr lang="it-IT" sz="1400" b="1" kern="0" dirty="0" smtClean="0">
                <a:solidFill>
                  <a:schemeClr val="tx1"/>
                </a:solidFill>
                <a:cs typeface="Arial" charset="0"/>
              </a:rPr>
              <a:t>Gabriella </a:t>
            </a:r>
            <a:r>
              <a:rPr lang="it-IT" sz="1400" b="1" kern="0" dirty="0" err="1" smtClean="0">
                <a:solidFill>
                  <a:schemeClr val="tx1"/>
                </a:solidFill>
                <a:cs typeface="Arial" charset="0"/>
              </a:rPr>
              <a:t>Scaturro</a:t>
            </a:r>
            <a:endParaRPr lang="it-IT" sz="1400" b="1" kern="0" dirty="0">
              <a:solidFill>
                <a:schemeClr val="tx1"/>
              </a:solidFill>
              <a:cs typeface="Arial" charset="0"/>
            </a:endParaRPr>
          </a:p>
        </p:txBody>
      </p:sp>
      <p:sp>
        <p:nvSpPr>
          <p:cNvPr id="13" name="Rettangolo 12"/>
          <p:cNvSpPr/>
          <p:nvPr/>
        </p:nvSpPr>
        <p:spPr>
          <a:xfrm>
            <a:off x="-180528" y="339502"/>
            <a:ext cx="9144000" cy="461665"/>
          </a:xfrm>
          <a:prstGeom prst="rect">
            <a:avLst/>
          </a:prstGeom>
        </p:spPr>
        <p:txBody>
          <a:bodyPr wrap="square">
            <a:spAutoFit/>
          </a:bodyPr>
          <a:lstStyle/>
          <a:p>
            <a:pPr algn="ctr"/>
            <a:r>
              <a:rPr lang="it-IT" sz="2400" b="1" smtClean="0">
                <a:latin typeface="Times New Roman" pitchFamily="18" charset="0"/>
                <a:cs typeface="Times New Roman" pitchFamily="18" charset="0"/>
              </a:rPr>
              <a:t>Livello di istituto</a:t>
            </a:r>
            <a:endParaRPr lang="it-IT" sz="2400">
              <a:latin typeface="Times New Roman" pitchFamily="18" charset="0"/>
              <a:cs typeface="Times New Roman" pitchFamily="18" charset="0"/>
            </a:endParaRPr>
          </a:p>
        </p:txBody>
      </p:sp>
      <p:graphicFrame>
        <p:nvGraphicFramePr>
          <p:cNvPr id="11" name="Diagramma 10"/>
          <p:cNvGraphicFramePr/>
          <p:nvPr/>
        </p:nvGraphicFramePr>
        <p:xfrm>
          <a:off x="2267744" y="1923678"/>
          <a:ext cx="3888432" cy="304011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4" name="CasellaDiTesto 13"/>
          <p:cNvSpPr txBox="1"/>
          <p:nvPr/>
        </p:nvSpPr>
        <p:spPr>
          <a:xfrm>
            <a:off x="5076056" y="2283718"/>
            <a:ext cx="1656184" cy="369332"/>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r>
              <a:rPr lang="it-IT" b="1" smtClean="0">
                <a:latin typeface="Times New Roman" pitchFamily="18" charset="0"/>
                <a:cs typeface="Times New Roman" pitchFamily="18" charset="0"/>
              </a:rPr>
              <a:t>art. 13 co 4 e 5</a:t>
            </a:r>
            <a:endParaRPr lang="it-IT" b="1">
              <a:latin typeface="Times New Roman" pitchFamily="18" charset="0"/>
              <a:cs typeface="Times New Roman" pitchFamily="18" charset="0"/>
            </a:endParaRPr>
          </a:p>
        </p:txBody>
      </p:sp>
      <p:sp>
        <p:nvSpPr>
          <p:cNvPr id="15" name="CasellaDiTesto 14"/>
          <p:cNvSpPr txBox="1"/>
          <p:nvPr/>
        </p:nvSpPr>
        <p:spPr>
          <a:xfrm>
            <a:off x="971600" y="3507854"/>
            <a:ext cx="864096" cy="369332"/>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it-IT" b="1" smtClean="0">
                <a:latin typeface="Times New Roman" pitchFamily="18" charset="0"/>
                <a:cs typeface="Times New Roman" pitchFamily="18" charset="0"/>
              </a:rPr>
              <a:t>art. 5</a:t>
            </a:r>
            <a:endParaRPr lang="it-IT" b="1">
              <a:latin typeface="Times New Roman" pitchFamily="18" charset="0"/>
              <a:cs typeface="Times New Roman" pitchFamily="18" charset="0"/>
            </a:endParaRPr>
          </a:p>
        </p:txBody>
      </p:sp>
      <p:sp>
        <p:nvSpPr>
          <p:cNvPr id="16" name="CasellaDiTesto 15"/>
          <p:cNvSpPr txBox="1"/>
          <p:nvPr/>
        </p:nvSpPr>
        <p:spPr>
          <a:xfrm>
            <a:off x="6372200" y="3939902"/>
            <a:ext cx="1368152" cy="369332"/>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r>
              <a:rPr lang="it-IT" b="1" smtClean="0">
                <a:latin typeface="Times New Roman" pitchFamily="18" charset="0"/>
                <a:cs typeface="Times New Roman" pitchFamily="18" charset="0"/>
              </a:rPr>
              <a:t>artt. 8 e 10</a:t>
            </a:r>
            <a:endParaRPr lang="it-IT" b="1">
              <a:latin typeface="Times New Roman" pitchFamily="18" charset="0"/>
              <a:cs typeface="Times New Roman" pitchFamily="18" charset="0"/>
            </a:endParaRPr>
          </a:p>
        </p:txBody>
      </p:sp>
      <p:sp>
        <p:nvSpPr>
          <p:cNvPr id="18" name="Freccia circolare in giù 17"/>
          <p:cNvSpPr/>
          <p:nvPr/>
        </p:nvSpPr>
        <p:spPr>
          <a:xfrm>
            <a:off x="4860032" y="1923678"/>
            <a:ext cx="792088" cy="288032"/>
          </a:xfrm>
          <a:prstGeom prst="curvedDownArrow">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19" name="Freccia circolare in giù 18"/>
          <p:cNvSpPr/>
          <p:nvPr/>
        </p:nvSpPr>
        <p:spPr>
          <a:xfrm rot="10800000">
            <a:off x="1979712" y="3795886"/>
            <a:ext cx="1080120" cy="288032"/>
          </a:xfrm>
          <a:prstGeom prst="curvedDownArrow">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20" name="Freccia circolare in giù 19"/>
          <p:cNvSpPr/>
          <p:nvPr/>
        </p:nvSpPr>
        <p:spPr>
          <a:xfrm>
            <a:off x="6084168" y="3579862"/>
            <a:ext cx="792088" cy="288032"/>
          </a:xfrm>
          <a:prstGeom prst="curvedDownArrow">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17" name="Pagina iniziale 16">
            <a:hlinkClick r:id="rId8" action="ppaction://hlinksldjump" highlightClick="1"/>
          </p:cNvPr>
          <p:cNvSpPr/>
          <p:nvPr/>
        </p:nvSpPr>
        <p:spPr>
          <a:xfrm>
            <a:off x="0" y="4659982"/>
            <a:ext cx="539552" cy="483518"/>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up)">
                                      <p:cBhvr>
                                        <p:cTn id="7" dur="1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3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800" decel="100000"/>
                                        <p:tgtEl>
                                          <p:spTgt spid="11"/>
                                        </p:tgtEl>
                                      </p:cBhvr>
                                    </p:animEffect>
                                    <p:anim calcmode="lin" valueType="num">
                                      <p:cBhvr>
                                        <p:cTn id="13" dur="800" decel="100000" fill="hold"/>
                                        <p:tgtEl>
                                          <p:spTgt spid="11"/>
                                        </p:tgtEl>
                                        <p:attrNameLst>
                                          <p:attrName>style.rotation</p:attrName>
                                        </p:attrNameLst>
                                      </p:cBhvr>
                                      <p:tavLst>
                                        <p:tav tm="0">
                                          <p:val>
                                            <p:fltVal val="-90"/>
                                          </p:val>
                                        </p:tav>
                                        <p:tav tm="100000">
                                          <p:val>
                                            <p:fltVal val="0"/>
                                          </p:val>
                                        </p:tav>
                                      </p:tavLst>
                                    </p:anim>
                                    <p:anim calcmode="lin" valueType="num">
                                      <p:cBhvr>
                                        <p:cTn id="14" dur="800" decel="100000" fill="hold"/>
                                        <p:tgtEl>
                                          <p:spTgt spid="11"/>
                                        </p:tgtEl>
                                        <p:attrNameLst>
                                          <p:attrName>ppt_x</p:attrName>
                                        </p:attrNameLst>
                                      </p:cBhvr>
                                      <p:tavLst>
                                        <p:tav tm="0">
                                          <p:val>
                                            <p:strVal val="#ppt_x+0.4"/>
                                          </p:val>
                                        </p:tav>
                                        <p:tav tm="100000">
                                          <p:val>
                                            <p:strVal val="#ppt_x-0.05"/>
                                          </p:val>
                                        </p:tav>
                                      </p:tavLst>
                                    </p:anim>
                                    <p:anim calcmode="lin" valueType="num">
                                      <p:cBhvr>
                                        <p:cTn id="15" dur="800" decel="100000" fill="hold"/>
                                        <p:tgtEl>
                                          <p:spTgt spid="11"/>
                                        </p:tgtEl>
                                        <p:attrNameLst>
                                          <p:attrName>ppt_y</p:attrName>
                                        </p:attrNameLst>
                                      </p:cBhvr>
                                      <p:tavLst>
                                        <p:tav tm="0">
                                          <p:val>
                                            <p:strVal val="#ppt_y-0.4"/>
                                          </p:val>
                                        </p:tav>
                                        <p:tav tm="100000">
                                          <p:val>
                                            <p:strVal val="#ppt_y+0.1"/>
                                          </p:val>
                                        </p:tav>
                                      </p:tavLst>
                                    </p:anim>
                                    <p:anim calcmode="lin" valueType="num">
                                      <p:cBhvr>
                                        <p:cTn id="16" dur="200" accel="100000" fill="hold">
                                          <p:stCondLst>
                                            <p:cond delay="800"/>
                                          </p:stCondLst>
                                        </p:cTn>
                                        <p:tgtEl>
                                          <p:spTgt spid="11"/>
                                        </p:tgtEl>
                                        <p:attrNameLst>
                                          <p:attrName>ppt_x</p:attrName>
                                        </p:attrNameLst>
                                      </p:cBhvr>
                                      <p:tavLst>
                                        <p:tav tm="0">
                                          <p:val>
                                            <p:strVal val="#ppt_x-0.05"/>
                                          </p:val>
                                        </p:tav>
                                        <p:tav tm="100000">
                                          <p:val>
                                            <p:strVal val="#ppt_x"/>
                                          </p:val>
                                        </p:tav>
                                      </p:tavLst>
                                    </p:anim>
                                    <p:anim calcmode="lin" valueType="num">
                                      <p:cBhvr>
                                        <p:cTn id="17" dur="200" accel="100000" fill="hold">
                                          <p:stCondLst>
                                            <p:cond delay="800"/>
                                          </p:stCondLst>
                                        </p:cTn>
                                        <p:tgtEl>
                                          <p:spTgt spid="11"/>
                                        </p:tgtEl>
                                        <p:attrNameLst>
                                          <p:attrName>ppt_y</p:attrName>
                                        </p:attrNameLst>
                                      </p:cBhvr>
                                      <p:tavLst>
                                        <p:tav tm="0">
                                          <p:val>
                                            <p:strVal val="#ppt_y+0.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8" presetClass="emph" presetSubtype="0" fill="hold" grpId="1" nodeType="clickEffect">
                                  <p:stCondLst>
                                    <p:cond delay="0"/>
                                  </p:stCondLst>
                                  <p:childTnLst>
                                    <p:animRot by="21600000">
                                      <p:cBhvr>
                                        <p:cTn id="21" dur="2000" fill="hold"/>
                                        <p:tgtEl>
                                          <p:spTgt spid="11"/>
                                        </p:tgtEl>
                                        <p:attrNameLst>
                                          <p:attrName>r</p:attrName>
                                        </p:attrNameLst>
                                      </p:cBhvr>
                                    </p:animRot>
                                  </p:childTnLst>
                                </p:cTn>
                              </p:par>
                            </p:childTnLst>
                          </p:cTn>
                        </p:par>
                      </p:childTnLst>
                    </p:cTn>
                  </p:par>
                  <p:par>
                    <p:cTn id="22" fill="hold">
                      <p:stCondLst>
                        <p:cond delay="indefinite"/>
                      </p:stCondLst>
                      <p:childTnLst>
                        <p:par>
                          <p:cTn id="23" fill="hold">
                            <p:stCondLst>
                              <p:cond delay="0"/>
                            </p:stCondLst>
                            <p:childTnLst>
                              <p:par>
                                <p:cTn id="24" presetID="7" presetClass="entr" presetSubtype="8" fill="hold" grpId="0" nodeType="clickEffect">
                                  <p:stCondLst>
                                    <p:cond delay="0"/>
                                  </p:stCondLst>
                                  <p:childTnLst>
                                    <p:set>
                                      <p:cBhvr>
                                        <p:cTn id="25" dur="1" fill="hold">
                                          <p:stCondLst>
                                            <p:cond delay="0"/>
                                          </p:stCondLst>
                                        </p:cTn>
                                        <p:tgtEl>
                                          <p:spTgt spid="18"/>
                                        </p:tgtEl>
                                        <p:attrNameLst>
                                          <p:attrName>style.visibility</p:attrName>
                                        </p:attrNameLst>
                                      </p:cBhvr>
                                      <p:to>
                                        <p:strVal val="visible"/>
                                      </p:to>
                                    </p:set>
                                    <p:anim calcmode="lin" valueType="num">
                                      <p:cBhvr additive="base">
                                        <p:cTn id="26" dur="2000" fill="hold"/>
                                        <p:tgtEl>
                                          <p:spTgt spid="18"/>
                                        </p:tgtEl>
                                        <p:attrNameLst>
                                          <p:attrName>ppt_x</p:attrName>
                                        </p:attrNameLst>
                                      </p:cBhvr>
                                      <p:tavLst>
                                        <p:tav tm="0">
                                          <p:val>
                                            <p:strVal val="0-#ppt_w/2"/>
                                          </p:val>
                                        </p:tav>
                                        <p:tav tm="100000">
                                          <p:val>
                                            <p:strVal val="#ppt_x"/>
                                          </p:val>
                                        </p:tav>
                                      </p:tavLst>
                                    </p:anim>
                                    <p:anim calcmode="lin" valueType="num">
                                      <p:cBhvr additive="base">
                                        <p:cTn id="27" dur="20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0" presetClass="entr" presetSubtype="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wedge">
                                      <p:cBhvr>
                                        <p:cTn id="32" dur="20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7" presetClass="entr" presetSubtype="4"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 calcmode="lin" valueType="num">
                                      <p:cBhvr additive="base">
                                        <p:cTn id="37" dur="2000" fill="hold"/>
                                        <p:tgtEl>
                                          <p:spTgt spid="19"/>
                                        </p:tgtEl>
                                        <p:attrNameLst>
                                          <p:attrName>ppt_x</p:attrName>
                                        </p:attrNameLst>
                                      </p:cBhvr>
                                      <p:tavLst>
                                        <p:tav tm="0">
                                          <p:val>
                                            <p:strVal val="#ppt_x"/>
                                          </p:val>
                                        </p:tav>
                                        <p:tav tm="100000">
                                          <p:val>
                                            <p:strVal val="#ppt_x"/>
                                          </p:val>
                                        </p:tav>
                                      </p:tavLst>
                                    </p:anim>
                                    <p:anim calcmode="lin" valueType="num">
                                      <p:cBhvr additive="base">
                                        <p:cTn id="38" dur="20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0"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wedge">
                                      <p:cBhvr>
                                        <p:cTn id="43" dur="2000"/>
                                        <p:tgtEl>
                                          <p:spTgt spid="15"/>
                                        </p:tgtEl>
                                      </p:cBhvr>
                                    </p:animEffect>
                                  </p:childTnLst>
                                </p:cTn>
                              </p:par>
                            </p:childTnLst>
                          </p:cTn>
                        </p:par>
                      </p:childTnLst>
                    </p:cTn>
                  </p:par>
                  <p:par>
                    <p:cTn id="44" fill="hold">
                      <p:stCondLst>
                        <p:cond delay="indefinite"/>
                      </p:stCondLst>
                      <p:childTnLst>
                        <p:par>
                          <p:cTn id="45" fill="hold">
                            <p:stCondLst>
                              <p:cond delay="0"/>
                            </p:stCondLst>
                            <p:childTnLst>
                              <p:par>
                                <p:cTn id="46" presetID="30" presetClass="entr" presetSubtype="0" fill="hold" grpId="0" nodeType="clickEffect">
                                  <p:stCondLst>
                                    <p:cond delay="0"/>
                                  </p:stCondLst>
                                  <p:childTnLst>
                                    <p:set>
                                      <p:cBhvr>
                                        <p:cTn id="47" dur="1" fill="hold">
                                          <p:stCondLst>
                                            <p:cond delay="0"/>
                                          </p:stCondLst>
                                        </p:cTn>
                                        <p:tgtEl>
                                          <p:spTgt spid="20"/>
                                        </p:tgtEl>
                                        <p:attrNameLst>
                                          <p:attrName>style.visibility</p:attrName>
                                        </p:attrNameLst>
                                      </p:cBhvr>
                                      <p:to>
                                        <p:strVal val="visible"/>
                                      </p:to>
                                    </p:set>
                                    <p:animEffect transition="in" filter="fade">
                                      <p:cBhvr>
                                        <p:cTn id="48" dur="800" decel="100000"/>
                                        <p:tgtEl>
                                          <p:spTgt spid="20"/>
                                        </p:tgtEl>
                                      </p:cBhvr>
                                    </p:animEffect>
                                    <p:anim calcmode="lin" valueType="num">
                                      <p:cBhvr>
                                        <p:cTn id="49" dur="800" decel="100000" fill="hold"/>
                                        <p:tgtEl>
                                          <p:spTgt spid="20"/>
                                        </p:tgtEl>
                                        <p:attrNameLst>
                                          <p:attrName>style.rotation</p:attrName>
                                        </p:attrNameLst>
                                      </p:cBhvr>
                                      <p:tavLst>
                                        <p:tav tm="0">
                                          <p:val>
                                            <p:fltVal val="-90"/>
                                          </p:val>
                                        </p:tav>
                                        <p:tav tm="100000">
                                          <p:val>
                                            <p:fltVal val="0"/>
                                          </p:val>
                                        </p:tav>
                                      </p:tavLst>
                                    </p:anim>
                                    <p:anim calcmode="lin" valueType="num">
                                      <p:cBhvr>
                                        <p:cTn id="50" dur="800" decel="100000" fill="hold"/>
                                        <p:tgtEl>
                                          <p:spTgt spid="20"/>
                                        </p:tgtEl>
                                        <p:attrNameLst>
                                          <p:attrName>ppt_x</p:attrName>
                                        </p:attrNameLst>
                                      </p:cBhvr>
                                      <p:tavLst>
                                        <p:tav tm="0">
                                          <p:val>
                                            <p:strVal val="#ppt_x+0.4"/>
                                          </p:val>
                                        </p:tav>
                                        <p:tav tm="100000">
                                          <p:val>
                                            <p:strVal val="#ppt_x-0.05"/>
                                          </p:val>
                                        </p:tav>
                                      </p:tavLst>
                                    </p:anim>
                                    <p:anim calcmode="lin" valueType="num">
                                      <p:cBhvr>
                                        <p:cTn id="51" dur="800" decel="100000" fill="hold"/>
                                        <p:tgtEl>
                                          <p:spTgt spid="20"/>
                                        </p:tgtEl>
                                        <p:attrNameLst>
                                          <p:attrName>ppt_y</p:attrName>
                                        </p:attrNameLst>
                                      </p:cBhvr>
                                      <p:tavLst>
                                        <p:tav tm="0">
                                          <p:val>
                                            <p:strVal val="#ppt_y-0.4"/>
                                          </p:val>
                                        </p:tav>
                                        <p:tav tm="100000">
                                          <p:val>
                                            <p:strVal val="#ppt_y+0.1"/>
                                          </p:val>
                                        </p:tav>
                                      </p:tavLst>
                                    </p:anim>
                                    <p:anim calcmode="lin" valueType="num">
                                      <p:cBhvr>
                                        <p:cTn id="52" dur="200" accel="100000" fill="hold">
                                          <p:stCondLst>
                                            <p:cond delay="800"/>
                                          </p:stCondLst>
                                        </p:cTn>
                                        <p:tgtEl>
                                          <p:spTgt spid="20"/>
                                        </p:tgtEl>
                                        <p:attrNameLst>
                                          <p:attrName>ppt_x</p:attrName>
                                        </p:attrNameLst>
                                      </p:cBhvr>
                                      <p:tavLst>
                                        <p:tav tm="0">
                                          <p:val>
                                            <p:strVal val="#ppt_x-0.05"/>
                                          </p:val>
                                        </p:tav>
                                        <p:tav tm="100000">
                                          <p:val>
                                            <p:strVal val="#ppt_x"/>
                                          </p:val>
                                        </p:tav>
                                      </p:tavLst>
                                    </p:anim>
                                    <p:anim calcmode="lin" valueType="num">
                                      <p:cBhvr>
                                        <p:cTn id="53" dur="200" accel="100000" fill="hold">
                                          <p:stCondLst>
                                            <p:cond delay="800"/>
                                          </p:stCondLst>
                                        </p:cTn>
                                        <p:tgtEl>
                                          <p:spTgt spid="20"/>
                                        </p:tgtEl>
                                        <p:attrNameLst>
                                          <p:attrName>ppt_y</p:attrName>
                                        </p:attrNameLst>
                                      </p:cBhvr>
                                      <p:tavLst>
                                        <p:tav tm="0">
                                          <p:val>
                                            <p:strVal val="#ppt_y+0.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0" presetClass="entr" presetSubtype="0" fill="hold" grpId="0" nodeType="clickEffect">
                                  <p:stCondLst>
                                    <p:cond delay="0"/>
                                  </p:stCondLst>
                                  <p:childTnLst>
                                    <p:set>
                                      <p:cBhvr>
                                        <p:cTn id="57" dur="1" fill="hold">
                                          <p:stCondLst>
                                            <p:cond delay="0"/>
                                          </p:stCondLst>
                                        </p:cTn>
                                        <p:tgtEl>
                                          <p:spTgt spid="16"/>
                                        </p:tgtEl>
                                        <p:attrNameLst>
                                          <p:attrName>style.visibility</p:attrName>
                                        </p:attrNameLst>
                                      </p:cBhvr>
                                      <p:to>
                                        <p:strVal val="visible"/>
                                      </p:to>
                                    </p:set>
                                    <p:animEffect transition="in" filter="wedge">
                                      <p:cBhvr>
                                        <p:cTn id="58"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Graphic spid="11" grpId="0">
        <p:bldAsOne/>
      </p:bldGraphic>
      <p:bldGraphic spid="11" grpId="1">
        <p:bldAsOne/>
      </p:bldGraphic>
      <p:bldP spid="14" grpId="0" animBg="1"/>
      <p:bldP spid="15" grpId="0" animBg="1"/>
      <p:bldP spid="16" grpId="0" animBg="1"/>
      <p:bldP spid="18" grpId="0" animBg="1"/>
      <p:bldP spid="19" grpId="0" animBg="1"/>
      <p:bldP spid="2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magine 4" descr="MIUR.png"/>
          <p:cNvPicPr>
            <a:picLocks noChangeAspect="1"/>
          </p:cNvPicPr>
          <p:nvPr/>
        </p:nvPicPr>
        <p:blipFill>
          <a:blip r:embed="rId2" cstate="print"/>
          <a:stretch>
            <a:fillRect/>
          </a:stretch>
        </p:blipFill>
        <p:spPr>
          <a:xfrm>
            <a:off x="0" y="1"/>
            <a:ext cx="1905120" cy="627533"/>
          </a:xfrm>
          <a:prstGeom prst="rect">
            <a:avLst/>
          </a:prstGeom>
        </p:spPr>
      </p:pic>
      <p:pic>
        <p:nvPicPr>
          <p:cNvPr id="6" name="Immagine 5" descr="USR-CA_mod.jpg"/>
          <p:cNvPicPr>
            <a:picLocks noChangeAspect="1"/>
          </p:cNvPicPr>
          <p:nvPr/>
        </p:nvPicPr>
        <p:blipFill>
          <a:blip r:embed="rId3" cstate="print"/>
          <a:stretch>
            <a:fillRect/>
          </a:stretch>
        </p:blipFill>
        <p:spPr>
          <a:xfrm>
            <a:off x="6755652" y="1"/>
            <a:ext cx="2388348" cy="843557"/>
          </a:xfrm>
          <a:prstGeom prst="rect">
            <a:avLst/>
          </a:prstGeom>
        </p:spPr>
      </p:pic>
      <p:cxnSp>
        <p:nvCxnSpPr>
          <p:cNvPr id="8" name="Connettore 1 7"/>
          <p:cNvCxnSpPr/>
          <p:nvPr/>
        </p:nvCxnSpPr>
        <p:spPr>
          <a:xfrm>
            <a:off x="0" y="1203598"/>
            <a:ext cx="9144000" cy="0"/>
          </a:xfrm>
          <a:prstGeom prst="line">
            <a:avLst/>
          </a:prstGeom>
          <a:ln w="22225" cap="rnd" cmpd="sng">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Text Box 3"/>
          <p:cNvSpPr txBox="1">
            <a:spLocks noGrp="1" noChangeArrowheads="1"/>
          </p:cNvSpPr>
          <p:nvPr>
            <p:ph type="subTitle" idx="1"/>
          </p:nvPr>
        </p:nvSpPr>
        <p:spPr bwMode="auto">
          <a:xfrm>
            <a:off x="6755652" y="4694755"/>
            <a:ext cx="2195736" cy="320841"/>
          </a:xfrm>
          <a:prstGeom prst="rect">
            <a:avLst/>
          </a:prstGeom>
          <a:noFill/>
          <a:ln w="9525">
            <a:noFill/>
            <a:miter lim="800000"/>
            <a:headEnd/>
            <a:tailEnd/>
          </a:ln>
          <a:effectLst/>
        </p:spPr>
        <p:txBody>
          <a:bodyPr wrap="square" lIns="104379" tIns="52189" rIns="104379" bIns="52189">
            <a:spAutoFit/>
          </a:bodyPr>
          <a:lstStyle/>
          <a:p>
            <a:pPr algn="ctr" fontAlgn="auto">
              <a:spcBef>
                <a:spcPct val="50000"/>
              </a:spcBef>
              <a:spcAft>
                <a:spcPts val="0"/>
              </a:spcAft>
              <a:defRPr/>
            </a:pPr>
            <a:r>
              <a:rPr lang="it-IT" sz="1400" b="1" kern="0" dirty="0">
                <a:solidFill>
                  <a:schemeClr val="tx1"/>
                </a:solidFill>
                <a:cs typeface="Arial" charset="0"/>
              </a:rPr>
              <a:t>D.T. </a:t>
            </a:r>
            <a:r>
              <a:rPr lang="it-IT" sz="1400" b="1" kern="0" dirty="0" smtClean="0">
                <a:solidFill>
                  <a:schemeClr val="tx1"/>
                </a:solidFill>
                <a:cs typeface="Arial" charset="0"/>
              </a:rPr>
              <a:t>Gabriella </a:t>
            </a:r>
            <a:r>
              <a:rPr lang="it-IT" sz="1400" b="1" kern="0" dirty="0" err="1" smtClean="0">
                <a:solidFill>
                  <a:schemeClr val="tx1"/>
                </a:solidFill>
                <a:cs typeface="Arial" charset="0"/>
              </a:rPr>
              <a:t>Scaturro</a:t>
            </a:r>
            <a:endParaRPr lang="it-IT" sz="1400" b="1" kern="0" dirty="0">
              <a:solidFill>
                <a:schemeClr val="tx1"/>
              </a:solidFill>
              <a:cs typeface="Arial" charset="0"/>
            </a:endParaRPr>
          </a:p>
        </p:txBody>
      </p:sp>
      <p:sp>
        <p:nvSpPr>
          <p:cNvPr id="13" name="Rettangolo 12"/>
          <p:cNvSpPr/>
          <p:nvPr/>
        </p:nvSpPr>
        <p:spPr>
          <a:xfrm>
            <a:off x="0" y="1275606"/>
            <a:ext cx="9144000" cy="584775"/>
          </a:xfrm>
          <a:prstGeom prst="rect">
            <a:avLst/>
          </a:prstGeom>
        </p:spPr>
        <p:txBody>
          <a:bodyPr wrap="square">
            <a:spAutoFit/>
          </a:bodyPr>
          <a:lstStyle/>
          <a:p>
            <a:pPr algn="ctr"/>
            <a:r>
              <a:rPr lang="it-IT" sz="3200" b="1" smtClean="0">
                <a:latin typeface="Times New Roman" pitchFamily="18" charset="0"/>
                <a:cs typeface="Times New Roman" pitchFamily="18" charset="0"/>
              </a:rPr>
              <a:t>Livello Provinciale e Regionale</a:t>
            </a:r>
            <a:endParaRPr lang="it-IT" sz="3200">
              <a:latin typeface="Times New Roman" pitchFamily="18" charset="0"/>
              <a:cs typeface="Times New Roman" pitchFamily="18" charset="0"/>
            </a:endParaRPr>
          </a:p>
        </p:txBody>
      </p:sp>
      <p:graphicFrame>
        <p:nvGraphicFramePr>
          <p:cNvPr id="22" name="Diagramma 21"/>
          <p:cNvGraphicFramePr/>
          <p:nvPr/>
        </p:nvGraphicFramePr>
        <p:xfrm>
          <a:off x="323528" y="1923678"/>
          <a:ext cx="8496944" cy="273630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9" name="Pagina iniziale 8">
            <a:hlinkClick r:id="rId8" action="ppaction://hlinksldjump" highlightClick="1"/>
          </p:cNvPr>
          <p:cNvSpPr/>
          <p:nvPr/>
        </p:nvSpPr>
        <p:spPr>
          <a:xfrm>
            <a:off x="0" y="4659982"/>
            <a:ext cx="395536" cy="483518"/>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up)">
                                      <p:cBhvr>
                                        <p:cTn id="7" dur="1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2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Graphic spid="22" grpId="0">
        <p:bldAsOne/>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magine 4" descr="MIUR.png"/>
          <p:cNvPicPr>
            <a:picLocks noChangeAspect="1"/>
          </p:cNvPicPr>
          <p:nvPr/>
        </p:nvPicPr>
        <p:blipFill>
          <a:blip r:embed="rId2" cstate="print"/>
          <a:stretch>
            <a:fillRect/>
          </a:stretch>
        </p:blipFill>
        <p:spPr>
          <a:xfrm>
            <a:off x="0" y="1"/>
            <a:ext cx="2123728" cy="699541"/>
          </a:xfrm>
          <a:prstGeom prst="rect">
            <a:avLst/>
          </a:prstGeom>
        </p:spPr>
      </p:pic>
      <p:pic>
        <p:nvPicPr>
          <p:cNvPr id="6" name="Immagine 5" descr="USR-CA_mod.jpg"/>
          <p:cNvPicPr>
            <a:picLocks noChangeAspect="1"/>
          </p:cNvPicPr>
          <p:nvPr/>
        </p:nvPicPr>
        <p:blipFill>
          <a:blip r:embed="rId3" cstate="print"/>
          <a:stretch>
            <a:fillRect/>
          </a:stretch>
        </p:blipFill>
        <p:spPr>
          <a:xfrm>
            <a:off x="7163402" y="1"/>
            <a:ext cx="1980598" cy="699541"/>
          </a:xfrm>
          <a:prstGeom prst="rect">
            <a:avLst/>
          </a:prstGeom>
        </p:spPr>
      </p:pic>
      <p:cxnSp>
        <p:nvCxnSpPr>
          <p:cNvPr id="8" name="Connettore 1 7"/>
          <p:cNvCxnSpPr/>
          <p:nvPr/>
        </p:nvCxnSpPr>
        <p:spPr>
          <a:xfrm>
            <a:off x="0" y="1203598"/>
            <a:ext cx="9144000" cy="0"/>
          </a:xfrm>
          <a:prstGeom prst="line">
            <a:avLst/>
          </a:prstGeom>
          <a:ln w="22225" cap="rnd" cmpd="sng">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Text Box 3"/>
          <p:cNvSpPr txBox="1">
            <a:spLocks noGrp="1" noChangeArrowheads="1"/>
          </p:cNvSpPr>
          <p:nvPr>
            <p:ph type="subTitle" idx="1"/>
          </p:nvPr>
        </p:nvSpPr>
        <p:spPr bwMode="auto">
          <a:xfrm>
            <a:off x="6300192" y="4605841"/>
            <a:ext cx="2614889" cy="320841"/>
          </a:xfrm>
          <a:prstGeom prst="rect">
            <a:avLst/>
          </a:prstGeom>
          <a:noFill/>
          <a:ln w="9525">
            <a:noFill/>
            <a:miter lim="800000"/>
            <a:headEnd/>
            <a:tailEnd/>
          </a:ln>
          <a:effectLst/>
        </p:spPr>
        <p:txBody>
          <a:bodyPr wrap="square" lIns="104379" tIns="52189" rIns="104379" bIns="52189">
            <a:spAutoFit/>
          </a:bodyPr>
          <a:lstStyle/>
          <a:p>
            <a:pPr algn="ctr" fontAlgn="auto">
              <a:spcBef>
                <a:spcPct val="50000"/>
              </a:spcBef>
              <a:spcAft>
                <a:spcPts val="0"/>
              </a:spcAft>
              <a:defRPr/>
            </a:pPr>
            <a:r>
              <a:rPr lang="it-IT" sz="1400" b="1" kern="0" dirty="0">
                <a:solidFill>
                  <a:schemeClr val="tx1"/>
                </a:solidFill>
                <a:cs typeface="Arial" charset="0"/>
              </a:rPr>
              <a:t>D.T. </a:t>
            </a:r>
            <a:r>
              <a:rPr lang="it-IT" sz="1400" b="1" kern="0" dirty="0" smtClean="0">
                <a:solidFill>
                  <a:schemeClr val="tx1"/>
                </a:solidFill>
                <a:cs typeface="Arial" charset="0"/>
              </a:rPr>
              <a:t>Gabriella </a:t>
            </a:r>
            <a:r>
              <a:rPr lang="it-IT" sz="1400" b="1" kern="0" dirty="0" err="1" smtClean="0">
                <a:solidFill>
                  <a:schemeClr val="tx1"/>
                </a:solidFill>
                <a:cs typeface="Arial" charset="0"/>
              </a:rPr>
              <a:t>Scaturro</a:t>
            </a:r>
            <a:endParaRPr lang="it-IT" sz="1400" b="1" kern="0" dirty="0">
              <a:solidFill>
                <a:schemeClr val="tx1"/>
              </a:solidFill>
              <a:cs typeface="Arial" charset="0"/>
            </a:endParaRPr>
          </a:p>
        </p:txBody>
      </p:sp>
      <p:sp>
        <p:nvSpPr>
          <p:cNvPr id="13" name="Rettangolo 12"/>
          <p:cNvSpPr/>
          <p:nvPr/>
        </p:nvSpPr>
        <p:spPr>
          <a:xfrm>
            <a:off x="0" y="339502"/>
            <a:ext cx="9144000" cy="461665"/>
          </a:xfrm>
          <a:prstGeom prst="rect">
            <a:avLst/>
          </a:prstGeom>
        </p:spPr>
        <p:txBody>
          <a:bodyPr wrap="square">
            <a:spAutoFit/>
          </a:bodyPr>
          <a:lstStyle/>
          <a:p>
            <a:pPr algn="ctr"/>
            <a:r>
              <a:rPr lang="it-IT" sz="2400" b="1" smtClean="0">
                <a:latin typeface="Times New Roman" pitchFamily="18" charset="0"/>
                <a:cs typeface="Times New Roman" pitchFamily="18" charset="0"/>
              </a:rPr>
              <a:t>Livello Nazionale</a:t>
            </a:r>
            <a:endParaRPr lang="it-IT" sz="2400">
              <a:latin typeface="Times New Roman" pitchFamily="18" charset="0"/>
              <a:cs typeface="Times New Roman" pitchFamily="18" charset="0"/>
            </a:endParaRPr>
          </a:p>
        </p:txBody>
      </p:sp>
      <p:sp>
        <p:nvSpPr>
          <p:cNvPr id="11" name="CasellaDiTesto 10"/>
          <p:cNvSpPr txBox="1"/>
          <p:nvPr/>
        </p:nvSpPr>
        <p:spPr>
          <a:xfrm>
            <a:off x="467544" y="1779662"/>
            <a:ext cx="8424936" cy="461665"/>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buFont typeface="Arial" pitchFamily="34" charset="0"/>
              <a:buChar char="•"/>
            </a:pPr>
            <a:r>
              <a:rPr lang="it-IT" sz="2400" smtClean="0">
                <a:latin typeface="Times New Roman" pitchFamily="18" charset="0"/>
                <a:cs typeface="Times New Roman" pitchFamily="18" charset="0"/>
              </a:rPr>
              <a:t> Ufficio di Coordinamento Nazionale (UCN)</a:t>
            </a:r>
            <a:endParaRPr lang="it-IT" sz="2400">
              <a:latin typeface="Times New Roman" pitchFamily="18" charset="0"/>
              <a:cs typeface="Times New Roman" pitchFamily="18" charset="0"/>
            </a:endParaRPr>
          </a:p>
        </p:txBody>
      </p:sp>
      <p:sp>
        <p:nvSpPr>
          <p:cNvPr id="14" name="CasellaDiTesto 13"/>
          <p:cNvSpPr txBox="1"/>
          <p:nvPr/>
        </p:nvSpPr>
        <p:spPr>
          <a:xfrm>
            <a:off x="539552" y="2643758"/>
            <a:ext cx="8424936" cy="461665"/>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buFont typeface="Arial" pitchFamily="34" charset="0"/>
              <a:buChar char="•"/>
            </a:pPr>
            <a:r>
              <a:rPr lang="it-IT" sz="2400" smtClean="0">
                <a:latin typeface="Times New Roman" pitchFamily="18" charset="0"/>
                <a:cs typeface="Times New Roman" pitchFamily="18" charset="0"/>
              </a:rPr>
              <a:t> Consiglio Nazionale dei Presidenti di Consulta (CNPC)</a:t>
            </a:r>
            <a:endParaRPr lang="it-IT" sz="2400">
              <a:latin typeface="Times New Roman" pitchFamily="18" charset="0"/>
              <a:cs typeface="Times New Roman" pitchFamily="18" charset="0"/>
            </a:endParaRPr>
          </a:p>
        </p:txBody>
      </p:sp>
      <p:sp>
        <p:nvSpPr>
          <p:cNvPr id="15" name="CasellaDiTesto 14"/>
          <p:cNvSpPr txBox="1"/>
          <p:nvPr/>
        </p:nvSpPr>
        <p:spPr>
          <a:xfrm>
            <a:off x="539552" y="3507854"/>
            <a:ext cx="8352928" cy="461665"/>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buFont typeface="Arial" pitchFamily="34" charset="0"/>
              <a:buChar char="•"/>
            </a:pPr>
            <a:r>
              <a:rPr lang="it-IT" sz="2400" smtClean="0">
                <a:latin typeface="Times New Roman" pitchFamily="18" charset="0"/>
                <a:cs typeface="Times New Roman" pitchFamily="18" charset="0"/>
              </a:rPr>
              <a:t> Forum delle Associazioni degli Studenti (FAST)</a:t>
            </a:r>
            <a:endParaRPr lang="it-IT" sz="2400">
              <a:latin typeface="Times New Roman" pitchFamily="18" charset="0"/>
              <a:cs typeface="Times New Roman" pitchFamily="18" charset="0"/>
            </a:endParaRPr>
          </a:p>
        </p:txBody>
      </p:sp>
      <p:sp>
        <p:nvSpPr>
          <p:cNvPr id="10" name="Pagina iniziale 9">
            <a:hlinkClick r:id="rId4" action="ppaction://hlinksldjump" highlightClick="1"/>
          </p:cNvPr>
          <p:cNvSpPr/>
          <p:nvPr/>
        </p:nvSpPr>
        <p:spPr>
          <a:xfrm>
            <a:off x="0" y="4659982"/>
            <a:ext cx="467544" cy="483518"/>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up)">
                                      <p:cBhvr>
                                        <p:cTn id="7" dur="2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20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20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1" grpId="0" animBg="1"/>
      <p:bldP spid="14" grpId="0" animBg="1"/>
      <p:bldP spid="1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magine 4" descr="MIUR.png"/>
          <p:cNvPicPr>
            <a:picLocks noChangeAspect="1"/>
          </p:cNvPicPr>
          <p:nvPr/>
        </p:nvPicPr>
        <p:blipFill>
          <a:blip r:embed="rId2" cstate="print"/>
          <a:stretch>
            <a:fillRect/>
          </a:stretch>
        </p:blipFill>
        <p:spPr>
          <a:xfrm>
            <a:off x="-1" y="1"/>
            <a:ext cx="2342337" cy="771549"/>
          </a:xfrm>
          <a:prstGeom prst="rect">
            <a:avLst/>
          </a:prstGeom>
        </p:spPr>
      </p:pic>
      <p:pic>
        <p:nvPicPr>
          <p:cNvPr id="6" name="Immagine 5" descr="USR-CA_mod.jpg"/>
          <p:cNvPicPr>
            <a:picLocks noChangeAspect="1"/>
          </p:cNvPicPr>
          <p:nvPr/>
        </p:nvPicPr>
        <p:blipFill>
          <a:blip r:embed="rId3" cstate="print"/>
          <a:stretch>
            <a:fillRect/>
          </a:stretch>
        </p:blipFill>
        <p:spPr>
          <a:xfrm>
            <a:off x="6660232" y="1"/>
            <a:ext cx="2483768" cy="877259"/>
          </a:xfrm>
          <a:prstGeom prst="rect">
            <a:avLst/>
          </a:prstGeom>
        </p:spPr>
      </p:pic>
      <p:cxnSp>
        <p:nvCxnSpPr>
          <p:cNvPr id="8" name="Connettore 1 7"/>
          <p:cNvCxnSpPr/>
          <p:nvPr/>
        </p:nvCxnSpPr>
        <p:spPr>
          <a:xfrm>
            <a:off x="0" y="1203598"/>
            <a:ext cx="9144000" cy="0"/>
          </a:xfrm>
          <a:prstGeom prst="line">
            <a:avLst/>
          </a:prstGeom>
          <a:ln w="22225" cap="rnd" cmpd="sng">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Text Box 3"/>
          <p:cNvSpPr txBox="1">
            <a:spLocks noGrp="1" noChangeArrowheads="1"/>
          </p:cNvSpPr>
          <p:nvPr>
            <p:ph type="subTitle" idx="1"/>
          </p:nvPr>
        </p:nvSpPr>
        <p:spPr bwMode="auto">
          <a:xfrm>
            <a:off x="6660232" y="4647788"/>
            <a:ext cx="2159732" cy="320841"/>
          </a:xfrm>
          <a:prstGeom prst="rect">
            <a:avLst/>
          </a:prstGeom>
          <a:noFill/>
          <a:ln w="9525">
            <a:noFill/>
            <a:miter lim="800000"/>
            <a:headEnd/>
            <a:tailEnd/>
          </a:ln>
          <a:effectLst/>
        </p:spPr>
        <p:txBody>
          <a:bodyPr wrap="square" lIns="104379" tIns="52189" rIns="104379" bIns="52189">
            <a:spAutoFit/>
          </a:bodyPr>
          <a:lstStyle/>
          <a:p>
            <a:pPr algn="ctr" fontAlgn="auto">
              <a:spcBef>
                <a:spcPct val="50000"/>
              </a:spcBef>
              <a:spcAft>
                <a:spcPts val="0"/>
              </a:spcAft>
              <a:defRPr/>
            </a:pPr>
            <a:r>
              <a:rPr lang="it-IT" sz="1400" b="1" kern="0" dirty="0">
                <a:solidFill>
                  <a:schemeClr val="tx1"/>
                </a:solidFill>
                <a:cs typeface="Arial" charset="0"/>
              </a:rPr>
              <a:t>D.T. </a:t>
            </a:r>
            <a:r>
              <a:rPr lang="it-IT" sz="1400" b="1" kern="0" dirty="0" smtClean="0">
                <a:solidFill>
                  <a:schemeClr val="tx1"/>
                </a:solidFill>
                <a:cs typeface="Arial" charset="0"/>
              </a:rPr>
              <a:t>Gabriella </a:t>
            </a:r>
            <a:r>
              <a:rPr lang="it-IT" sz="1400" b="1" kern="0" dirty="0" err="1" smtClean="0">
                <a:solidFill>
                  <a:schemeClr val="tx1"/>
                </a:solidFill>
                <a:cs typeface="Arial" charset="0"/>
              </a:rPr>
              <a:t>Scaturro</a:t>
            </a:r>
            <a:endParaRPr lang="it-IT" sz="1400" b="1" kern="0" dirty="0">
              <a:solidFill>
                <a:schemeClr val="tx1"/>
              </a:solidFill>
              <a:cs typeface="Arial" charset="0"/>
            </a:endParaRPr>
          </a:p>
        </p:txBody>
      </p:sp>
      <p:sp>
        <p:nvSpPr>
          <p:cNvPr id="13" name="Rettangolo 12"/>
          <p:cNvSpPr/>
          <p:nvPr/>
        </p:nvSpPr>
        <p:spPr>
          <a:xfrm>
            <a:off x="3131840" y="1275606"/>
            <a:ext cx="2016224" cy="461665"/>
          </a:xfrm>
          <a:prstGeom prst="rect">
            <a:avLst/>
          </a:prstGeom>
        </p:spPr>
        <p:txBody>
          <a:bodyPr wrap="square">
            <a:spAutoFit/>
          </a:bodyPr>
          <a:lstStyle/>
          <a:p>
            <a:pPr algn="ctr"/>
            <a:r>
              <a:rPr lang="it-IT" sz="2400" b="1" dirty="0" smtClean="0">
                <a:latin typeface="Times New Roman" pitchFamily="18" charset="0"/>
                <a:cs typeface="Times New Roman" pitchFamily="18" charset="0"/>
              </a:rPr>
              <a:t>La CPS</a:t>
            </a:r>
            <a:endParaRPr lang="it-IT" sz="2400" dirty="0">
              <a:latin typeface="Times New Roman" pitchFamily="18" charset="0"/>
              <a:cs typeface="Times New Roman" pitchFamily="18" charset="0"/>
            </a:endParaRPr>
          </a:p>
        </p:txBody>
      </p:sp>
      <p:sp>
        <p:nvSpPr>
          <p:cNvPr id="10" name="Rettangolo 9"/>
          <p:cNvSpPr/>
          <p:nvPr/>
        </p:nvSpPr>
        <p:spPr>
          <a:xfrm>
            <a:off x="0" y="2211711"/>
            <a:ext cx="9144000" cy="923330"/>
          </a:xfrm>
          <a:prstGeom prst="rect">
            <a:avLst/>
          </a:prstGeom>
        </p:spPr>
        <p:txBody>
          <a:bodyPr wrap="square">
            <a:spAutoFit/>
          </a:bodyPr>
          <a:lstStyle/>
          <a:p>
            <a:pPr algn="just"/>
            <a:r>
              <a:rPr lang="it-IT" dirty="0">
                <a:latin typeface="Times New Roman" pitchFamily="18" charset="0"/>
                <a:cs typeface="Times New Roman" pitchFamily="18" charset="0"/>
              </a:rPr>
              <a:t>La Consulta è un organismo istituzionale di rappresentanza studentesca, composta da due studenti per ogni istituto secondario superiore della Provincia. </a:t>
            </a:r>
            <a:endParaRPr lang="it-IT" dirty="0" smtClean="0">
              <a:latin typeface="Times New Roman" pitchFamily="18" charset="0"/>
              <a:cs typeface="Times New Roman" pitchFamily="18" charset="0"/>
            </a:endParaRPr>
          </a:p>
          <a:p>
            <a:pPr algn="just"/>
            <a:r>
              <a:rPr lang="it-IT" dirty="0" smtClean="0">
                <a:latin typeface="Times New Roman" pitchFamily="18" charset="0"/>
                <a:cs typeface="Times New Roman" pitchFamily="18" charset="0"/>
              </a:rPr>
              <a:t> </a:t>
            </a:r>
            <a:endParaRPr lang="it-IT" dirty="0">
              <a:latin typeface="Times New Roman" pitchFamily="18" charset="0"/>
              <a:cs typeface="Times New Roman" pitchFamily="18" charset="0"/>
            </a:endParaRPr>
          </a:p>
        </p:txBody>
      </p:sp>
      <p:sp>
        <p:nvSpPr>
          <p:cNvPr id="11" name="Rettangolo 10"/>
          <p:cNvSpPr/>
          <p:nvPr/>
        </p:nvSpPr>
        <p:spPr>
          <a:xfrm>
            <a:off x="0" y="3939902"/>
            <a:ext cx="9144000" cy="369332"/>
          </a:xfrm>
          <a:prstGeom prst="rect">
            <a:avLst/>
          </a:prstGeom>
        </p:spPr>
        <p:txBody>
          <a:bodyPr wrap="square">
            <a:spAutoFit/>
          </a:bodyPr>
          <a:lstStyle/>
          <a:p>
            <a:pPr algn="just"/>
            <a:r>
              <a:rPr lang="it-IT" dirty="0" smtClean="0">
                <a:latin typeface="Times New Roman" pitchFamily="18" charset="0"/>
                <a:cs typeface="Times New Roman" pitchFamily="18" charset="0"/>
              </a:rPr>
              <a:t>Le Consulte Provinciali garantiscono la partecipazione attiva e propositiva di tutti gli studenti.</a:t>
            </a:r>
            <a:endParaRPr lang="it-IT" dirty="0"/>
          </a:p>
        </p:txBody>
      </p:sp>
      <p:sp>
        <p:nvSpPr>
          <p:cNvPr id="14" name="Rettangolo 13"/>
          <p:cNvSpPr/>
          <p:nvPr/>
        </p:nvSpPr>
        <p:spPr>
          <a:xfrm>
            <a:off x="0" y="3075806"/>
            <a:ext cx="9144000" cy="646331"/>
          </a:xfrm>
          <a:prstGeom prst="rect">
            <a:avLst/>
          </a:prstGeom>
        </p:spPr>
        <p:txBody>
          <a:bodyPr wrap="square">
            <a:spAutoFit/>
          </a:bodyPr>
          <a:lstStyle/>
          <a:p>
            <a:pPr algn="just"/>
            <a:r>
              <a:rPr lang="it-IT" dirty="0" smtClean="0">
                <a:latin typeface="Times New Roman" pitchFamily="18" charset="0"/>
                <a:cs typeface="Times New Roman" pitchFamily="18" charset="0"/>
              </a:rPr>
              <a:t>I rappresentanti della consulta sono eletti direttamente da tutti gli studenti delle scuole e durano in carica due anni.</a:t>
            </a:r>
            <a:endParaRPr lang="it-IT" dirty="0"/>
          </a:p>
        </p:txBody>
      </p:sp>
      <p:pic>
        <p:nvPicPr>
          <p:cNvPr id="16" name="Immagine 15" descr="https://iostudio.pubblica.istruzione.it/documents/11039/19501/IconeOrangeNew2_spazioconsule.png/6071d825-cac6-44aa-aa63-223ff26695fc?t=1424798764721"/>
          <p:cNvPicPr/>
          <p:nvPr/>
        </p:nvPicPr>
        <p:blipFill>
          <a:blip r:embed="rId4" cstate="print"/>
          <a:srcRect/>
          <a:stretch>
            <a:fillRect/>
          </a:stretch>
        </p:blipFill>
        <p:spPr bwMode="auto">
          <a:xfrm>
            <a:off x="3203848" y="0"/>
            <a:ext cx="1728192" cy="136815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1000" fill="hold"/>
                                        <p:tgtEl>
                                          <p:spTgt spid="16"/>
                                        </p:tgtEl>
                                        <p:attrNameLst>
                                          <p:attrName>ppt_w</p:attrName>
                                        </p:attrNameLst>
                                      </p:cBhvr>
                                      <p:tavLst>
                                        <p:tav tm="0">
                                          <p:val>
                                            <p:strVal val="#ppt_w*0.70"/>
                                          </p:val>
                                        </p:tav>
                                        <p:tav tm="100000">
                                          <p:val>
                                            <p:strVal val="#ppt_w"/>
                                          </p:val>
                                        </p:tav>
                                      </p:tavLst>
                                    </p:anim>
                                    <p:anim calcmode="lin" valueType="num">
                                      <p:cBhvr>
                                        <p:cTn id="8" dur="1000" fill="hold"/>
                                        <p:tgtEl>
                                          <p:spTgt spid="16"/>
                                        </p:tgtEl>
                                        <p:attrNameLst>
                                          <p:attrName>ppt_h</p:attrName>
                                        </p:attrNameLst>
                                      </p:cBhvr>
                                      <p:tavLst>
                                        <p:tav tm="0">
                                          <p:val>
                                            <p:strVal val="#ppt_h"/>
                                          </p:val>
                                        </p:tav>
                                        <p:tav tm="100000">
                                          <p:val>
                                            <p:strVal val="#ppt_h"/>
                                          </p:val>
                                        </p:tav>
                                      </p:tavLst>
                                    </p:anim>
                                    <p:animEffect transition="in" filter="fade">
                                      <p:cBhvr>
                                        <p:cTn id="9" dur="1000"/>
                                        <p:tgtEl>
                                          <p:spTgt spid="16"/>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1"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wipe(up)">
                                      <p:cBhvr>
                                        <p:cTn id="14" dur="2000"/>
                                        <p:tgtEl>
                                          <p:spTgt spid="13"/>
                                        </p:tgtEl>
                                      </p:cBhvr>
                                    </p:animEffect>
                                  </p:childTnLst>
                                </p:cTn>
                              </p:par>
                            </p:childTnLst>
                          </p:cTn>
                        </p:par>
                      </p:childTnLst>
                    </p:cTn>
                  </p:par>
                  <p:par>
                    <p:cTn id="15" fill="hold">
                      <p:stCondLst>
                        <p:cond delay="indefinite"/>
                      </p:stCondLst>
                      <p:childTnLst>
                        <p:par>
                          <p:cTn id="16" fill="hold">
                            <p:stCondLst>
                              <p:cond delay="0"/>
                            </p:stCondLst>
                            <p:childTnLst>
                              <p:par>
                                <p:cTn id="17" presetID="8" presetClass="entr" presetSubtype="32"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diamond(out)">
                                      <p:cBhvr>
                                        <p:cTn id="19" dur="2000"/>
                                        <p:tgtEl>
                                          <p:spTgt spid="10"/>
                                        </p:tgtEl>
                                      </p:cBhvr>
                                    </p:animEffect>
                                  </p:childTnLst>
                                </p:cTn>
                              </p:par>
                            </p:childTnLst>
                          </p:cTn>
                        </p:par>
                      </p:childTnLst>
                    </p:cTn>
                  </p:par>
                  <p:par>
                    <p:cTn id="20" fill="hold">
                      <p:stCondLst>
                        <p:cond delay="indefinite"/>
                      </p:stCondLst>
                      <p:childTnLst>
                        <p:par>
                          <p:cTn id="21" fill="hold">
                            <p:stCondLst>
                              <p:cond delay="0"/>
                            </p:stCondLst>
                            <p:childTnLst>
                              <p:par>
                                <p:cTn id="22" presetID="8" presetClass="entr" presetSubtype="16" fill="hold" grpId="0" nodeType="click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diamond(in)">
                                      <p:cBhvr>
                                        <p:cTn id="24" dur="2000"/>
                                        <p:tgtEl>
                                          <p:spTgt spid="14"/>
                                        </p:tgtEl>
                                      </p:cBhvr>
                                    </p:animEffect>
                                  </p:childTnLst>
                                </p:cTn>
                              </p:par>
                            </p:childTnLst>
                          </p:cTn>
                        </p:par>
                      </p:childTnLst>
                    </p:cTn>
                  </p:par>
                  <p:par>
                    <p:cTn id="25" fill="hold">
                      <p:stCondLst>
                        <p:cond delay="indefinite"/>
                      </p:stCondLst>
                      <p:childTnLst>
                        <p:par>
                          <p:cTn id="26" fill="hold">
                            <p:stCondLst>
                              <p:cond delay="0"/>
                            </p:stCondLst>
                            <p:childTnLst>
                              <p:par>
                                <p:cTn id="27" presetID="8" presetClass="entr" presetSubtype="32"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diamond(out)">
                                      <p:cBhvr>
                                        <p:cTn id="29"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0" grpId="0"/>
      <p:bldP spid="11" grpId="0"/>
      <p:bldP spid="14"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magine 4" descr="MIUR.png"/>
          <p:cNvPicPr>
            <a:picLocks noChangeAspect="1"/>
          </p:cNvPicPr>
          <p:nvPr/>
        </p:nvPicPr>
        <p:blipFill>
          <a:blip r:embed="rId2" cstate="print"/>
          <a:stretch>
            <a:fillRect/>
          </a:stretch>
        </p:blipFill>
        <p:spPr>
          <a:xfrm>
            <a:off x="0" y="1"/>
            <a:ext cx="1905120" cy="627533"/>
          </a:xfrm>
          <a:prstGeom prst="rect">
            <a:avLst/>
          </a:prstGeom>
        </p:spPr>
      </p:pic>
      <p:pic>
        <p:nvPicPr>
          <p:cNvPr id="6" name="Immagine 5" descr="USR-CA_mod.jpg"/>
          <p:cNvPicPr>
            <a:picLocks noChangeAspect="1"/>
          </p:cNvPicPr>
          <p:nvPr/>
        </p:nvPicPr>
        <p:blipFill>
          <a:blip r:embed="rId3" cstate="print"/>
          <a:stretch>
            <a:fillRect/>
          </a:stretch>
        </p:blipFill>
        <p:spPr>
          <a:xfrm>
            <a:off x="6804248" y="1"/>
            <a:ext cx="2339752" cy="826393"/>
          </a:xfrm>
          <a:prstGeom prst="rect">
            <a:avLst/>
          </a:prstGeom>
        </p:spPr>
      </p:pic>
      <p:cxnSp>
        <p:nvCxnSpPr>
          <p:cNvPr id="8" name="Connettore 1 7"/>
          <p:cNvCxnSpPr/>
          <p:nvPr/>
        </p:nvCxnSpPr>
        <p:spPr>
          <a:xfrm>
            <a:off x="0" y="1203598"/>
            <a:ext cx="9144000" cy="0"/>
          </a:xfrm>
          <a:prstGeom prst="line">
            <a:avLst/>
          </a:prstGeom>
          <a:ln w="22225" cap="rnd" cmpd="sng">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Text Box 3"/>
          <p:cNvSpPr txBox="1">
            <a:spLocks noGrp="1" noChangeArrowheads="1"/>
          </p:cNvSpPr>
          <p:nvPr>
            <p:ph type="subTitle" idx="1"/>
          </p:nvPr>
        </p:nvSpPr>
        <p:spPr bwMode="auto">
          <a:xfrm>
            <a:off x="7164288" y="4587975"/>
            <a:ext cx="1979712" cy="320841"/>
          </a:xfrm>
          <a:prstGeom prst="rect">
            <a:avLst/>
          </a:prstGeom>
          <a:noFill/>
          <a:ln w="9525">
            <a:noFill/>
            <a:miter lim="800000"/>
            <a:headEnd/>
            <a:tailEnd/>
          </a:ln>
          <a:effectLst/>
        </p:spPr>
        <p:txBody>
          <a:bodyPr wrap="square" lIns="104379" tIns="52189" rIns="104379" bIns="52189">
            <a:spAutoFit/>
          </a:bodyPr>
          <a:lstStyle/>
          <a:p>
            <a:pPr algn="ctr" fontAlgn="auto">
              <a:spcBef>
                <a:spcPct val="50000"/>
              </a:spcBef>
              <a:spcAft>
                <a:spcPts val="0"/>
              </a:spcAft>
              <a:defRPr/>
            </a:pPr>
            <a:r>
              <a:rPr lang="it-IT" sz="1400" b="1" kern="0" dirty="0">
                <a:solidFill>
                  <a:schemeClr val="tx1"/>
                </a:solidFill>
                <a:cs typeface="Arial" charset="0"/>
              </a:rPr>
              <a:t>D.T. </a:t>
            </a:r>
            <a:r>
              <a:rPr lang="it-IT" sz="1400" b="1" kern="0" dirty="0" smtClean="0">
                <a:solidFill>
                  <a:schemeClr val="tx1"/>
                </a:solidFill>
                <a:cs typeface="Arial" charset="0"/>
              </a:rPr>
              <a:t>Gabriella </a:t>
            </a:r>
            <a:r>
              <a:rPr lang="it-IT" sz="1400" b="1" kern="0" dirty="0" err="1" smtClean="0">
                <a:solidFill>
                  <a:schemeClr val="tx1"/>
                </a:solidFill>
                <a:cs typeface="Arial" charset="0"/>
              </a:rPr>
              <a:t>Scaturro</a:t>
            </a:r>
            <a:endParaRPr lang="it-IT" sz="1400" b="1" kern="0" dirty="0">
              <a:solidFill>
                <a:schemeClr val="tx1"/>
              </a:solidFill>
              <a:cs typeface="Arial" charset="0"/>
            </a:endParaRPr>
          </a:p>
        </p:txBody>
      </p:sp>
      <p:sp>
        <p:nvSpPr>
          <p:cNvPr id="11" name="Rettangolo 10"/>
          <p:cNvSpPr/>
          <p:nvPr/>
        </p:nvSpPr>
        <p:spPr>
          <a:xfrm>
            <a:off x="323528" y="1779663"/>
            <a:ext cx="8640960" cy="3139321"/>
          </a:xfrm>
          <a:prstGeom prst="rect">
            <a:avLst/>
          </a:prstGeom>
        </p:spPr>
        <p:txBody>
          <a:bodyPr wrap="square">
            <a:spAutoFit/>
          </a:bodyPr>
          <a:lstStyle/>
          <a:p>
            <a:pPr algn="just">
              <a:buFont typeface="Arial" pitchFamily="34" charset="0"/>
              <a:buChar char="•"/>
            </a:pPr>
            <a:r>
              <a:rPr lang="it-IT" dirty="0">
                <a:latin typeface="Times New Roman" pitchFamily="18" charset="0"/>
                <a:cs typeface="Times New Roman" pitchFamily="18" charset="0"/>
              </a:rPr>
              <a:t>assicurare il più ampio confronto fra gli studenti di tutte le </a:t>
            </a:r>
            <a:r>
              <a:rPr lang="it-IT" dirty="0" smtClean="0">
                <a:latin typeface="Times New Roman" pitchFamily="18" charset="0"/>
                <a:cs typeface="Times New Roman" pitchFamily="18" charset="0"/>
              </a:rPr>
              <a:t>scuole superiori </a:t>
            </a:r>
            <a:r>
              <a:rPr lang="it-IT" dirty="0">
                <a:latin typeface="Times New Roman" pitchFamily="18" charset="0"/>
                <a:cs typeface="Times New Roman" pitchFamily="18" charset="0"/>
              </a:rPr>
              <a:t>della </a:t>
            </a:r>
            <a:r>
              <a:rPr lang="it-IT" b="1" dirty="0">
                <a:latin typeface="Times New Roman" pitchFamily="18" charset="0"/>
                <a:cs typeface="Times New Roman" pitchFamily="18" charset="0"/>
              </a:rPr>
              <a:t>provincia</a:t>
            </a:r>
            <a:r>
              <a:rPr lang="it-IT" dirty="0">
                <a:latin typeface="Times New Roman" pitchFamily="18" charset="0"/>
                <a:cs typeface="Times New Roman" pitchFamily="18" charset="0"/>
              </a:rPr>
              <a:t> e formulare proposte di intervento </a:t>
            </a:r>
            <a:r>
              <a:rPr lang="it-IT" dirty="0" smtClean="0">
                <a:latin typeface="Times New Roman" pitchFamily="18" charset="0"/>
                <a:cs typeface="Times New Roman" pitchFamily="18" charset="0"/>
              </a:rPr>
              <a:t>oltre il </a:t>
            </a:r>
            <a:r>
              <a:rPr lang="it-IT" dirty="0">
                <a:latin typeface="Times New Roman" pitchFamily="18" charset="0"/>
                <a:cs typeface="Times New Roman" pitchFamily="18" charset="0"/>
              </a:rPr>
              <a:t>singolo I</a:t>
            </a:r>
            <a:r>
              <a:rPr lang="it-IT" dirty="0" smtClean="0">
                <a:latin typeface="Times New Roman" pitchFamily="18" charset="0"/>
                <a:cs typeface="Times New Roman" pitchFamily="18" charset="0"/>
              </a:rPr>
              <a:t>stituto;</a:t>
            </a:r>
          </a:p>
          <a:p>
            <a:pPr algn="just">
              <a:buFont typeface="Arial" pitchFamily="34" charset="0"/>
              <a:buChar char="•"/>
            </a:pPr>
            <a:r>
              <a:rPr lang="it-IT" dirty="0" smtClean="0">
                <a:latin typeface="Times New Roman" pitchFamily="18" charset="0"/>
                <a:cs typeface="Times New Roman" pitchFamily="18" charset="0"/>
              </a:rPr>
              <a:t>formulare </a:t>
            </a:r>
            <a:r>
              <a:rPr lang="it-IT" dirty="0">
                <a:latin typeface="Times New Roman" pitchFamily="18" charset="0"/>
                <a:cs typeface="Times New Roman" pitchFamily="18" charset="0"/>
              </a:rPr>
              <a:t>proposte ed esprimere pareri agli </a:t>
            </a:r>
            <a:r>
              <a:rPr lang="it-IT" dirty="0" smtClean="0">
                <a:latin typeface="Times New Roman" pitchFamily="18" charset="0"/>
                <a:cs typeface="Times New Roman" pitchFamily="18" charset="0"/>
              </a:rPr>
              <a:t>Uffici </a:t>
            </a:r>
            <a:r>
              <a:rPr lang="it-IT" dirty="0">
                <a:latin typeface="Times New Roman" pitchFamily="18" charset="0"/>
                <a:cs typeface="Times New Roman" pitchFamily="18" charset="0"/>
              </a:rPr>
              <a:t>S</a:t>
            </a:r>
            <a:r>
              <a:rPr lang="it-IT" dirty="0" smtClean="0">
                <a:latin typeface="Times New Roman" pitchFamily="18" charset="0"/>
                <a:cs typeface="Times New Roman" pitchFamily="18" charset="0"/>
              </a:rPr>
              <a:t>colastici</a:t>
            </a:r>
            <a:r>
              <a:rPr lang="it-IT" dirty="0">
                <a:latin typeface="Times New Roman" pitchFamily="18" charset="0"/>
                <a:cs typeface="Times New Roman" pitchFamily="18" charset="0"/>
              </a:rPr>
              <a:t>, agli </a:t>
            </a:r>
            <a:r>
              <a:rPr lang="it-IT" dirty="0" smtClean="0">
                <a:latin typeface="Times New Roman" pitchFamily="18" charset="0"/>
                <a:cs typeface="Times New Roman" pitchFamily="18" charset="0"/>
              </a:rPr>
              <a:t>Enti </a:t>
            </a:r>
            <a:r>
              <a:rPr lang="it-IT" dirty="0">
                <a:latin typeface="Times New Roman" pitchFamily="18" charset="0"/>
                <a:cs typeface="Times New Roman" pitchFamily="18" charset="0"/>
              </a:rPr>
              <a:t>locali competenti e agli organi </a:t>
            </a:r>
            <a:r>
              <a:rPr lang="it-IT" dirty="0" smtClean="0">
                <a:latin typeface="Times New Roman" pitchFamily="18" charset="0"/>
                <a:cs typeface="Times New Roman" pitchFamily="18" charset="0"/>
              </a:rPr>
              <a:t>collegiali;</a:t>
            </a:r>
          </a:p>
          <a:p>
            <a:pPr algn="just">
              <a:buFont typeface="Arial" pitchFamily="34" charset="0"/>
              <a:buChar char="•"/>
            </a:pPr>
            <a:r>
              <a:rPr lang="it-IT" dirty="0" smtClean="0">
                <a:latin typeface="Times New Roman" pitchFamily="18" charset="0"/>
                <a:cs typeface="Times New Roman" pitchFamily="18" charset="0"/>
              </a:rPr>
              <a:t>collaborare con l’amministrazione </a:t>
            </a:r>
            <a:r>
              <a:rPr lang="it-IT" dirty="0">
                <a:latin typeface="Times New Roman" pitchFamily="18" charset="0"/>
                <a:cs typeface="Times New Roman" pitchFamily="18" charset="0"/>
              </a:rPr>
              <a:t>scolastica e con i centri di informazione e consulenza </a:t>
            </a:r>
            <a:r>
              <a:rPr lang="it-IT" dirty="0" smtClean="0">
                <a:latin typeface="Times New Roman" pitchFamily="18" charset="0"/>
                <a:cs typeface="Times New Roman" pitchFamily="18" charset="0"/>
              </a:rPr>
              <a:t>a progetti </a:t>
            </a:r>
            <a:r>
              <a:rPr lang="it-IT" dirty="0">
                <a:latin typeface="Times New Roman" pitchFamily="18" charset="0"/>
                <a:cs typeface="Times New Roman" pitchFamily="18" charset="0"/>
              </a:rPr>
              <a:t>di attività informativa e di consulenza, </a:t>
            </a:r>
            <a:r>
              <a:rPr lang="it-IT" dirty="0" smtClean="0">
                <a:latin typeface="Times New Roman" pitchFamily="18" charset="0"/>
                <a:cs typeface="Times New Roman" pitchFamily="18" charset="0"/>
              </a:rPr>
              <a:t>per la </a:t>
            </a:r>
            <a:r>
              <a:rPr lang="it-IT" dirty="0">
                <a:latin typeface="Times New Roman" pitchFamily="18" charset="0"/>
                <a:cs typeface="Times New Roman" pitchFamily="18" charset="0"/>
              </a:rPr>
              <a:t>prevenzione e cura delle tossicodipendenze </a:t>
            </a:r>
            <a:r>
              <a:rPr lang="it-IT" dirty="0" smtClean="0">
                <a:latin typeface="Times New Roman" pitchFamily="18" charset="0"/>
                <a:cs typeface="Times New Roman" pitchFamily="18" charset="0"/>
              </a:rPr>
              <a:t>la lotta all’abuso </a:t>
            </a:r>
            <a:r>
              <a:rPr lang="it-IT" dirty="0">
                <a:latin typeface="Times New Roman" pitchFamily="18" charset="0"/>
                <a:cs typeface="Times New Roman" pitchFamily="18" charset="0"/>
              </a:rPr>
              <a:t>dei farmaci e di altre </a:t>
            </a:r>
            <a:r>
              <a:rPr lang="it-IT" dirty="0" smtClean="0">
                <a:latin typeface="Times New Roman" pitchFamily="18" charset="0"/>
                <a:cs typeface="Times New Roman" pitchFamily="18" charset="0"/>
              </a:rPr>
              <a:t>sostanze;</a:t>
            </a:r>
          </a:p>
          <a:p>
            <a:pPr algn="just">
              <a:buFont typeface="Arial" pitchFamily="34" charset="0"/>
              <a:buChar char="•"/>
            </a:pPr>
            <a:r>
              <a:rPr lang="it-IT" dirty="0" smtClean="0">
                <a:latin typeface="Times New Roman" pitchFamily="18" charset="0"/>
                <a:cs typeface="Times New Roman" pitchFamily="18" charset="0"/>
              </a:rPr>
              <a:t>istituire</a:t>
            </a:r>
            <a:r>
              <a:rPr lang="it-IT" dirty="0">
                <a:latin typeface="Times New Roman" pitchFamily="18" charset="0"/>
                <a:cs typeface="Times New Roman" pitchFamily="18" charset="0"/>
              </a:rPr>
              <a:t>, in collaborazione con l’ufficio scolastico locale, uno sportello di informazione </a:t>
            </a:r>
            <a:r>
              <a:rPr lang="it-IT" dirty="0" smtClean="0">
                <a:latin typeface="Times New Roman" pitchFamily="18" charset="0"/>
                <a:cs typeface="Times New Roman" pitchFamily="18" charset="0"/>
              </a:rPr>
              <a:t>sul </a:t>
            </a:r>
            <a:r>
              <a:rPr lang="it-IT" dirty="0">
                <a:latin typeface="Times New Roman" pitchFamily="18" charset="0"/>
                <a:cs typeface="Times New Roman" pitchFamily="18" charset="0"/>
              </a:rPr>
              <a:t>regolamento D.P.R. 567/96 e dello statuto delle studentesse e degli studenti e alle attività di </a:t>
            </a:r>
            <a:r>
              <a:rPr lang="it-IT" dirty="0" smtClean="0">
                <a:latin typeface="Times New Roman" pitchFamily="18" charset="0"/>
                <a:cs typeface="Times New Roman" pitchFamily="18" charset="0"/>
              </a:rPr>
              <a:t>orientamento;</a:t>
            </a:r>
            <a:endParaRPr lang="it-IT" dirty="0">
              <a:latin typeface="Times New Roman" pitchFamily="18" charset="0"/>
              <a:cs typeface="Times New Roman" pitchFamily="18" charset="0"/>
            </a:endParaRPr>
          </a:p>
          <a:p>
            <a:pPr algn="just">
              <a:buFont typeface="Arial" pitchFamily="34" charset="0"/>
              <a:buChar char="•"/>
            </a:pPr>
            <a:r>
              <a:rPr lang="it-IT" dirty="0" smtClean="0">
                <a:latin typeface="Times New Roman" pitchFamily="18" charset="0"/>
                <a:cs typeface="Times New Roman" pitchFamily="18" charset="0"/>
              </a:rPr>
              <a:t>designare </a:t>
            </a:r>
            <a:r>
              <a:rPr lang="it-IT" dirty="0">
                <a:latin typeface="Times New Roman" pitchFamily="18" charset="0"/>
                <a:cs typeface="Times New Roman" pitchFamily="18" charset="0"/>
              </a:rPr>
              <a:t>i rappresentanti </a:t>
            </a:r>
            <a:r>
              <a:rPr lang="it-IT" dirty="0" smtClean="0">
                <a:latin typeface="Times New Roman" pitchFamily="18" charset="0"/>
                <a:cs typeface="Times New Roman" pitchFamily="18" charset="0"/>
              </a:rPr>
              <a:t>nell’Organo </a:t>
            </a:r>
            <a:r>
              <a:rPr lang="it-IT" dirty="0">
                <a:latin typeface="Times New Roman" pitchFamily="18" charset="0"/>
                <a:cs typeface="Times New Roman" pitchFamily="18" charset="0"/>
              </a:rPr>
              <a:t>di </a:t>
            </a:r>
            <a:r>
              <a:rPr lang="it-IT" dirty="0" smtClean="0">
                <a:latin typeface="Times New Roman" pitchFamily="18" charset="0"/>
                <a:cs typeface="Times New Roman" pitchFamily="18" charset="0"/>
              </a:rPr>
              <a:t>Garanzia Regionale</a:t>
            </a:r>
            <a:endParaRPr lang="it-IT" dirty="0">
              <a:latin typeface="Times New Roman" pitchFamily="18" charset="0"/>
              <a:cs typeface="Times New Roman" pitchFamily="18" charset="0"/>
            </a:endParaRPr>
          </a:p>
        </p:txBody>
      </p:sp>
      <p:sp>
        <p:nvSpPr>
          <p:cNvPr id="14" name="Rettangolo 13"/>
          <p:cNvSpPr/>
          <p:nvPr/>
        </p:nvSpPr>
        <p:spPr>
          <a:xfrm>
            <a:off x="0" y="1347614"/>
            <a:ext cx="9144000" cy="369332"/>
          </a:xfrm>
          <a:prstGeom prst="rect">
            <a:avLst/>
          </a:prstGeom>
        </p:spPr>
        <p:txBody>
          <a:bodyPr wrap="square">
            <a:spAutoFit/>
          </a:bodyPr>
          <a:lstStyle/>
          <a:p>
            <a:r>
              <a:rPr lang="it-IT" b="1" u="sng" smtClean="0">
                <a:latin typeface="Times New Roman" pitchFamily="18" charset="0"/>
                <a:cs typeface="Times New Roman" pitchFamily="18" charset="0"/>
              </a:rPr>
              <a:t>Essa ha il compito di:</a:t>
            </a:r>
            <a:endParaRPr lang="it-IT" b="1" u="sng"/>
          </a:p>
        </p:txBody>
      </p:sp>
      <p:pic>
        <p:nvPicPr>
          <p:cNvPr id="15" name="Immagine 14" descr="https://iostudio.pubblica.istruzione.it/documents/11039/19501/IconeOrangeNew2_spazioconsule.png/6071d825-cac6-44aa-aa63-223ff26695fc?t=1424798764721"/>
          <p:cNvPicPr/>
          <p:nvPr/>
        </p:nvPicPr>
        <p:blipFill>
          <a:blip r:embed="rId4" cstate="print"/>
          <a:srcRect/>
          <a:stretch>
            <a:fillRect/>
          </a:stretch>
        </p:blipFill>
        <p:spPr bwMode="auto">
          <a:xfrm>
            <a:off x="3203848" y="0"/>
            <a:ext cx="1728192" cy="136815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1000" fill="hold"/>
                                        <p:tgtEl>
                                          <p:spTgt spid="15"/>
                                        </p:tgtEl>
                                        <p:attrNameLst>
                                          <p:attrName>ppt_w</p:attrName>
                                        </p:attrNameLst>
                                      </p:cBhvr>
                                      <p:tavLst>
                                        <p:tav tm="0">
                                          <p:val>
                                            <p:strVal val="#ppt_w*0.70"/>
                                          </p:val>
                                        </p:tav>
                                        <p:tav tm="100000">
                                          <p:val>
                                            <p:strVal val="#ppt_w"/>
                                          </p:val>
                                        </p:tav>
                                      </p:tavLst>
                                    </p:anim>
                                    <p:anim calcmode="lin" valueType="num">
                                      <p:cBhvr>
                                        <p:cTn id="8" dur="1000" fill="hold"/>
                                        <p:tgtEl>
                                          <p:spTgt spid="15"/>
                                        </p:tgtEl>
                                        <p:attrNameLst>
                                          <p:attrName>ppt_h</p:attrName>
                                        </p:attrNameLst>
                                      </p:cBhvr>
                                      <p:tavLst>
                                        <p:tav tm="0">
                                          <p:val>
                                            <p:strVal val="#ppt_h"/>
                                          </p:val>
                                        </p:tav>
                                        <p:tav tm="100000">
                                          <p:val>
                                            <p:strVal val="#ppt_h"/>
                                          </p:val>
                                        </p:tav>
                                      </p:tavLst>
                                    </p:anim>
                                    <p:animEffect transition="in" filter="fade">
                                      <p:cBhvr>
                                        <p:cTn id="9" dur="1000"/>
                                        <p:tgtEl>
                                          <p:spTgt spid="15"/>
                                        </p:tgtEl>
                                      </p:cBhvr>
                                    </p:animEffect>
                                  </p:childTnLst>
                                </p:cTn>
                              </p:par>
                            </p:childTnLst>
                          </p:cTn>
                        </p:par>
                      </p:childTnLst>
                    </p:cTn>
                  </p:par>
                  <p:par>
                    <p:cTn id="10" fill="hold">
                      <p:stCondLst>
                        <p:cond delay="indefinite"/>
                      </p:stCondLst>
                      <p:childTnLst>
                        <p:par>
                          <p:cTn id="11" fill="hold">
                            <p:stCondLst>
                              <p:cond delay="0"/>
                            </p:stCondLst>
                            <p:childTnLst>
                              <p:par>
                                <p:cTn id="12" presetID="7" presetClass="entr" presetSubtype="8" fill="hold" grpId="0" nodeType="clickEffect">
                                  <p:stCondLst>
                                    <p:cond delay="0"/>
                                  </p:stCondLst>
                                  <p:childTnLst>
                                    <p:set>
                                      <p:cBhvr>
                                        <p:cTn id="13" dur="1" fill="hold">
                                          <p:stCondLst>
                                            <p:cond delay="0"/>
                                          </p:stCondLst>
                                        </p:cTn>
                                        <p:tgtEl>
                                          <p:spTgt spid="14"/>
                                        </p:tgtEl>
                                        <p:attrNameLst>
                                          <p:attrName>style.visibility</p:attrName>
                                        </p:attrNameLst>
                                      </p:cBhvr>
                                      <p:to>
                                        <p:strVal val="visible"/>
                                      </p:to>
                                    </p:set>
                                    <p:anim calcmode="lin" valueType="num">
                                      <p:cBhvr additive="base">
                                        <p:cTn id="14" dur="2000" fill="hold"/>
                                        <p:tgtEl>
                                          <p:spTgt spid="14"/>
                                        </p:tgtEl>
                                        <p:attrNameLst>
                                          <p:attrName>ppt_x</p:attrName>
                                        </p:attrNameLst>
                                      </p:cBhvr>
                                      <p:tavLst>
                                        <p:tav tm="0">
                                          <p:val>
                                            <p:strVal val="0-#ppt_w/2"/>
                                          </p:val>
                                        </p:tav>
                                        <p:tav tm="100000">
                                          <p:val>
                                            <p:strVal val="#ppt_x"/>
                                          </p:val>
                                        </p:tav>
                                      </p:tavLst>
                                    </p:anim>
                                    <p:anim calcmode="lin" valueType="num">
                                      <p:cBhvr additive="base">
                                        <p:cTn id="15" dur="20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7" presetClass="entr" presetSubtype="4"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 calcmode="lin" valueType="num">
                                      <p:cBhvr additive="base">
                                        <p:cTn id="20" dur="5000" fill="hold"/>
                                        <p:tgtEl>
                                          <p:spTgt spid="11"/>
                                        </p:tgtEl>
                                        <p:attrNameLst>
                                          <p:attrName>ppt_x</p:attrName>
                                        </p:attrNameLst>
                                      </p:cBhvr>
                                      <p:tavLst>
                                        <p:tav tm="0">
                                          <p:val>
                                            <p:strVal val="#ppt_x"/>
                                          </p:val>
                                        </p:tav>
                                        <p:tav tm="100000">
                                          <p:val>
                                            <p:strVal val="#ppt_x"/>
                                          </p:val>
                                        </p:tav>
                                      </p:tavLst>
                                    </p:anim>
                                    <p:anim calcmode="lin" valueType="num">
                                      <p:cBhvr additive="base">
                                        <p:cTn id="21" dur="50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magine 4" descr="MIUR.png"/>
          <p:cNvPicPr>
            <a:picLocks noChangeAspect="1"/>
          </p:cNvPicPr>
          <p:nvPr/>
        </p:nvPicPr>
        <p:blipFill>
          <a:blip r:embed="rId2" cstate="print"/>
          <a:stretch>
            <a:fillRect/>
          </a:stretch>
        </p:blipFill>
        <p:spPr>
          <a:xfrm>
            <a:off x="0" y="1"/>
            <a:ext cx="1686512" cy="555525"/>
          </a:xfrm>
          <a:prstGeom prst="rect">
            <a:avLst/>
          </a:prstGeom>
        </p:spPr>
      </p:pic>
      <p:pic>
        <p:nvPicPr>
          <p:cNvPr id="6" name="Immagine 5" descr="USR-CA_mod.jpg"/>
          <p:cNvPicPr>
            <a:picLocks noChangeAspect="1"/>
          </p:cNvPicPr>
          <p:nvPr/>
        </p:nvPicPr>
        <p:blipFill>
          <a:blip r:embed="rId3" cstate="print"/>
          <a:stretch>
            <a:fillRect/>
          </a:stretch>
        </p:blipFill>
        <p:spPr>
          <a:xfrm>
            <a:off x="7020272" y="1"/>
            <a:ext cx="2123728" cy="750094"/>
          </a:xfrm>
          <a:prstGeom prst="rect">
            <a:avLst/>
          </a:prstGeom>
        </p:spPr>
      </p:pic>
      <p:cxnSp>
        <p:nvCxnSpPr>
          <p:cNvPr id="8" name="Connettore 1 7"/>
          <p:cNvCxnSpPr/>
          <p:nvPr/>
        </p:nvCxnSpPr>
        <p:spPr>
          <a:xfrm>
            <a:off x="0" y="1203598"/>
            <a:ext cx="9144000" cy="0"/>
          </a:xfrm>
          <a:prstGeom prst="line">
            <a:avLst/>
          </a:prstGeom>
          <a:ln w="22225" cap="rnd" cmpd="sng">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Text Box 3"/>
          <p:cNvSpPr txBox="1">
            <a:spLocks noGrp="1" noChangeArrowheads="1"/>
          </p:cNvSpPr>
          <p:nvPr>
            <p:ph type="subTitle" idx="1"/>
          </p:nvPr>
        </p:nvSpPr>
        <p:spPr bwMode="auto">
          <a:xfrm>
            <a:off x="6588224" y="4515966"/>
            <a:ext cx="2160240" cy="320841"/>
          </a:xfrm>
          <a:prstGeom prst="rect">
            <a:avLst/>
          </a:prstGeom>
          <a:noFill/>
          <a:ln w="9525">
            <a:noFill/>
            <a:miter lim="800000"/>
            <a:headEnd/>
            <a:tailEnd/>
          </a:ln>
          <a:effectLst/>
        </p:spPr>
        <p:txBody>
          <a:bodyPr wrap="square" lIns="104379" tIns="52189" rIns="104379" bIns="52189">
            <a:spAutoFit/>
          </a:bodyPr>
          <a:lstStyle/>
          <a:p>
            <a:pPr algn="ctr" fontAlgn="auto">
              <a:spcBef>
                <a:spcPct val="50000"/>
              </a:spcBef>
              <a:spcAft>
                <a:spcPts val="0"/>
              </a:spcAft>
              <a:defRPr/>
            </a:pPr>
            <a:r>
              <a:rPr lang="it-IT" sz="1400" b="1" kern="0" dirty="0">
                <a:solidFill>
                  <a:schemeClr val="tx1"/>
                </a:solidFill>
                <a:cs typeface="Arial" charset="0"/>
              </a:rPr>
              <a:t>D.T. </a:t>
            </a:r>
            <a:r>
              <a:rPr lang="it-IT" sz="1400" b="1" kern="0" dirty="0" smtClean="0">
                <a:solidFill>
                  <a:schemeClr val="tx1"/>
                </a:solidFill>
                <a:cs typeface="Arial" charset="0"/>
              </a:rPr>
              <a:t>Gabriella </a:t>
            </a:r>
            <a:r>
              <a:rPr lang="it-IT" sz="1400" b="1" kern="0" dirty="0" err="1" smtClean="0">
                <a:solidFill>
                  <a:schemeClr val="tx1"/>
                </a:solidFill>
                <a:cs typeface="Arial" charset="0"/>
              </a:rPr>
              <a:t>Scaturro</a:t>
            </a:r>
            <a:endParaRPr lang="it-IT" sz="1400" b="1" kern="0" dirty="0">
              <a:solidFill>
                <a:schemeClr val="tx1"/>
              </a:solidFill>
              <a:cs typeface="Arial" charset="0"/>
            </a:endParaRPr>
          </a:p>
        </p:txBody>
      </p:sp>
      <p:sp>
        <p:nvSpPr>
          <p:cNvPr id="13" name="Rettangolo 12"/>
          <p:cNvSpPr/>
          <p:nvPr/>
        </p:nvSpPr>
        <p:spPr>
          <a:xfrm>
            <a:off x="0" y="483518"/>
            <a:ext cx="9144000" cy="461665"/>
          </a:xfrm>
          <a:prstGeom prst="rect">
            <a:avLst/>
          </a:prstGeom>
        </p:spPr>
        <p:txBody>
          <a:bodyPr wrap="square">
            <a:spAutoFit/>
          </a:bodyPr>
          <a:lstStyle/>
          <a:p>
            <a:pPr algn="ctr"/>
            <a:r>
              <a:rPr lang="it-IT" sz="2000" b="1" dirty="0" smtClean="0">
                <a:latin typeface="Times New Roman" pitchFamily="18" charset="0"/>
                <a:cs typeface="Times New Roman" pitchFamily="18" charset="0"/>
              </a:rPr>
              <a:t>Il Consiglio Nazionale dei presidenti di Consu</a:t>
            </a:r>
            <a:r>
              <a:rPr lang="it-IT" sz="2400" b="1" dirty="0" smtClean="0">
                <a:latin typeface="Times New Roman" pitchFamily="18" charset="0"/>
                <a:cs typeface="Times New Roman" pitchFamily="18" charset="0"/>
              </a:rPr>
              <a:t>lta</a:t>
            </a:r>
          </a:p>
        </p:txBody>
      </p:sp>
      <p:sp>
        <p:nvSpPr>
          <p:cNvPr id="10" name="Rettangolo 9"/>
          <p:cNvSpPr/>
          <p:nvPr/>
        </p:nvSpPr>
        <p:spPr>
          <a:xfrm>
            <a:off x="0" y="1419622"/>
            <a:ext cx="9144000" cy="2862322"/>
          </a:xfrm>
          <a:prstGeom prst="rect">
            <a:avLst/>
          </a:prstGeom>
        </p:spPr>
        <p:txBody>
          <a:bodyPr wrap="square">
            <a:spAutoFit/>
          </a:bodyPr>
          <a:lstStyle/>
          <a:p>
            <a:pPr algn="just"/>
            <a:r>
              <a:rPr lang="it-IT" dirty="0">
                <a:latin typeface="Times New Roman" pitchFamily="18" charset="0"/>
                <a:cs typeface="Times New Roman" pitchFamily="18" charset="0"/>
              </a:rPr>
              <a:t>I Presidenti delle </a:t>
            </a:r>
            <a:r>
              <a:rPr lang="it-IT" dirty="0" smtClean="0">
                <a:latin typeface="Times New Roman" pitchFamily="18" charset="0"/>
                <a:cs typeface="Times New Roman" pitchFamily="18" charset="0"/>
              </a:rPr>
              <a:t>CPS si </a:t>
            </a:r>
            <a:r>
              <a:rPr lang="it-IT" dirty="0">
                <a:latin typeface="Times New Roman" pitchFamily="18" charset="0"/>
                <a:cs typeface="Times New Roman" pitchFamily="18" charset="0"/>
              </a:rPr>
              <a:t>riuniscono almeno una volta l’anno </a:t>
            </a:r>
            <a:r>
              <a:rPr lang="it-IT" dirty="0" smtClean="0">
                <a:latin typeface="Times New Roman" pitchFamily="18" charset="0"/>
                <a:cs typeface="Times New Roman" pitchFamily="18" charset="0"/>
              </a:rPr>
              <a:t>nel </a:t>
            </a:r>
            <a:r>
              <a:rPr lang="it-IT" b="1" dirty="0" smtClean="0">
                <a:latin typeface="Times New Roman" pitchFamily="18" charset="0"/>
                <a:cs typeface="Times New Roman" pitchFamily="18" charset="0"/>
              </a:rPr>
              <a:t>CNPC</a:t>
            </a:r>
            <a:r>
              <a:rPr lang="it-IT" dirty="0" smtClean="0">
                <a:latin typeface="Times New Roman" pitchFamily="18" charset="0"/>
                <a:cs typeface="Times New Roman" pitchFamily="18" charset="0"/>
              </a:rPr>
              <a:t>. </a:t>
            </a:r>
          </a:p>
          <a:p>
            <a:pPr algn="just"/>
            <a:r>
              <a:rPr lang="it-IT" dirty="0" smtClean="0">
                <a:latin typeface="Times New Roman" pitchFamily="18" charset="0"/>
                <a:cs typeface="Times New Roman" pitchFamily="18" charset="0"/>
              </a:rPr>
              <a:t>I Presidenti </a:t>
            </a:r>
            <a:r>
              <a:rPr lang="it-IT" dirty="0">
                <a:latin typeface="Times New Roman" pitchFamily="18" charset="0"/>
                <a:cs typeface="Times New Roman" pitchFamily="18" charset="0"/>
              </a:rPr>
              <a:t>eletti in tutte le province Italiane hanno l’opportunità di scambiarsi informazioni e condividere le proprie esperienze sul territorio, ideare progetti da integrare, discutere dei temi cruciali comuni alle CPS e confrontarsi con il Ministero dell’Istruzione, dell’Università e della Ricerca formulando pareri e proposte in qualità di organo consultivo del Ministero e sede permanente di confronto e di rappresentanza degli studenti a livello nazionale.</a:t>
            </a:r>
          </a:p>
          <a:p>
            <a:pPr algn="just"/>
            <a:r>
              <a:rPr lang="it-IT" dirty="0">
                <a:latin typeface="Times New Roman" pitchFamily="18" charset="0"/>
                <a:cs typeface="Times New Roman" pitchFamily="18" charset="0"/>
              </a:rPr>
              <a:t>Il CNPC si organizza in Commissioni di lavoro territoriali e/o tematiche e, nel corso degli anni di attività, ha reso possibile l’avvio di numerose attività ed iniziative.</a:t>
            </a:r>
          </a:p>
          <a:p>
            <a:pPr algn="just"/>
            <a:r>
              <a:rPr lang="it-IT" dirty="0">
                <a:latin typeface="Times New Roman" pitchFamily="18" charset="0"/>
                <a:cs typeface="Times New Roman" pitchFamily="18" charset="0"/>
              </a:rPr>
              <a:t>Il lavoro delle Commissioni nell'ambito del CNPC è regolamentato dal Regolamento Interno del CNPC</a:t>
            </a:r>
            <a:r>
              <a:rPr lang="it-IT" dirty="0" smtClean="0">
                <a:latin typeface="Times New Roman" pitchFamily="18" charset="0"/>
                <a:cs typeface="Times New Roman" pitchFamily="18" charset="0"/>
              </a:rPr>
              <a:t>.</a:t>
            </a:r>
            <a:endParaRPr lang="it-IT"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up)">
                                      <p:cBhvr>
                                        <p:cTn id="7" dur="2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diamond(in)">
                                      <p:cBhvr>
                                        <p:cTn id="12"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0"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magine 4" descr="MIUR.png"/>
          <p:cNvPicPr>
            <a:picLocks noChangeAspect="1"/>
          </p:cNvPicPr>
          <p:nvPr/>
        </p:nvPicPr>
        <p:blipFill>
          <a:blip r:embed="rId2" cstate="print"/>
          <a:stretch>
            <a:fillRect/>
          </a:stretch>
        </p:blipFill>
        <p:spPr>
          <a:xfrm>
            <a:off x="-1" y="1"/>
            <a:ext cx="1979713" cy="652103"/>
          </a:xfrm>
          <a:prstGeom prst="rect">
            <a:avLst/>
          </a:prstGeom>
        </p:spPr>
      </p:pic>
      <p:pic>
        <p:nvPicPr>
          <p:cNvPr id="6" name="Immagine 5" descr="USR-CA_mod.jpg"/>
          <p:cNvPicPr>
            <a:picLocks noChangeAspect="1"/>
          </p:cNvPicPr>
          <p:nvPr/>
        </p:nvPicPr>
        <p:blipFill>
          <a:blip r:embed="rId3" cstate="print"/>
          <a:stretch>
            <a:fillRect/>
          </a:stretch>
        </p:blipFill>
        <p:spPr>
          <a:xfrm>
            <a:off x="7091696" y="165136"/>
            <a:ext cx="1800783" cy="636031"/>
          </a:xfrm>
          <a:prstGeom prst="rect">
            <a:avLst/>
          </a:prstGeom>
        </p:spPr>
      </p:pic>
      <p:cxnSp>
        <p:nvCxnSpPr>
          <p:cNvPr id="8" name="Connettore 1 7"/>
          <p:cNvCxnSpPr/>
          <p:nvPr/>
        </p:nvCxnSpPr>
        <p:spPr>
          <a:xfrm>
            <a:off x="0" y="1203598"/>
            <a:ext cx="9144000" cy="0"/>
          </a:xfrm>
          <a:prstGeom prst="line">
            <a:avLst/>
          </a:prstGeom>
          <a:ln w="22225" cap="rnd" cmpd="sng">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Text Box 3"/>
          <p:cNvSpPr txBox="1">
            <a:spLocks noGrp="1" noChangeArrowheads="1"/>
          </p:cNvSpPr>
          <p:nvPr>
            <p:ph type="subTitle" idx="1"/>
          </p:nvPr>
        </p:nvSpPr>
        <p:spPr bwMode="auto">
          <a:xfrm>
            <a:off x="6660232" y="4587975"/>
            <a:ext cx="2483768" cy="320841"/>
          </a:xfrm>
          <a:prstGeom prst="rect">
            <a:avLst/>
          </a:prstGeom>
          <a:noFill/>
          <a:ln w="9525">
            <a:noFill/>
            <a:miter lim="800000"/>
            <a:headEnd/>
            <a:tailEnd/>
          </a:ln>
          <a:effectLst/>
        </p:spPr>
        <p:txBody>
          <a:bodyPr wrap="square" lIns="104379" tIns="52189" rIns="104379" bIns="52189">
            <a:spAutoFit/>
          </a:bodyPr>
          <a:lstStyle/>
          <a:p>
            <a:pPr algn="ctr" fontAlgn="auto">
              <a:spcBef>
                <a:spcPct val="50000"/>
              </a:spcBef>
              <a:spcAft>
                <a:spcPts val="0"/>
              </a:spcAft>
              <a:defRPr/>
            </a:pPr>
            <a:r>
              <a:rPr lang="it-IT" sz="1400" b="1" kern="0" dirty="0">
                <a:solidFill>
                  <a:schemeClr val="tx1"/>
                </a:solidFill>
                <a:cs typeface="Arial" charset="0"/>
              </a:rPr>
              <a:t>D.T. </a:t>
            </a:r>
            <a:r>
              <a:rPr lang="it-IT" sz="1400" b="1" kern="0" dirty="0" smtClean="0">
                <a:solidFill>
                  <a:schemeClr val="tx1"/>
                </a:solidFill>
                <a:cs typeface="Arial" charset="0"/>
              </a:rPr>
              <a:t>Gabriella </a:t>
            </a:r>
            <a:r>
              <a:rPr lang="it-IT" sz="1400" b="1" kern="0" dirty="0" err="1" smtClean="0">
                <a:solidFill>
                  <a:schemeClr val="tx1"/>
                </a:solidFill>
                <a:cs typeface="Arial" charset="0"/>
              </a:rPr>
              <a:t>Scaturro</a:t>
            </a:r>
            <a:endParaRPr lang="it-IT" sz="1400" b="1" kern="0" dirty="0">
              <a:solidFill>
                <a:schemeClr val="tx1"/>
              </a:solidFill>
              <a:cs typeface="Arial" charset="0"/>
            </a:endParaRPr>
          </a:p>
        </p:txBody>
      </p:sp>
      <p:pic>
        <p:nvPicPr>
          <p:cNvPr id="9" name="Immagine 8" descr="https://iostudio.pubblica.istruzione.it/documents/11039/19501/IconeOrangeNew2_forum.png/46941618-c831-4c1b-bb71-f371eea45ea6?t=1424798761975"/>
          <p:cNvPicPr/>
          <p:nvPr/>
        </p:nvPicPr>
        <p:blipFill>
          <a:blip r:embed="rId4" cstate="print"/>
          <a:srcRect/>
          <a:stretch>
            <a:fillRect/>
          </a:stretch>
        </p:blipFill>
        <p:spPr bwMode="auto">
          <a:xfrm>
            <a:off x="-252536" y="1707654"/>
            <a:ext cx="3240360" cy="3168352"/>
          </a:xfrm>
          <a:prstGeom prst="rect">
            <a:avLst/>
          </a:prstGeom>
          <a:noFill/>
          <a:ln w="9525">
            <a:noFill/>
            <a:miter lim="800000"/>
            <a:headEnd/>
            <a:tailEnd/>
          </a:ln>
        </p:spPr>
      </p:pic>
      <p:sp>
        <p:nvSpPr>
          <p:cNvPr id="13" name="Rettangolo 12"/>
          <p:cNvSpPr/>
          <p:nvPr/>
        </p:nvSpPr>
        <p:spPr>
          <a:xfrm>
            <a:off x="2411760" y="1635646"/>
            <a:ext cx="6732240" cy="2862322"/>
          </a:xfrm>
          <a:prstGeom prst="rect">
            <a:avLst/>
          </a:prstGeom>
        </p:spPr>
        <p:txBody>
          <a:bodyPr wrap="square">
            <a:spAutoFit/>
          </a:bodyPr>
          <a:lstStyle/>
          <a:p>
            <a:pPr algn="just"/>
            <a:r>
              <a:rPr lang="it-IT">
                <a:latin typeface="Times New Roman" pitchFamily="18" charset="0"/>
                <a:cs typeface="Times New Roman" pitchFamily="18" charset="0"/>
              </a:rPr>
              <a:t>H</a:t>
            </a:r>
            <a:r>
              <a:rPr lang="it-IT" smtClean="0">
                <a:latin typeface="Times New Roman" pitchFamily="18" charset="0"/>
                <a:cs typeface="Times New Roman" pitchFamily="18" charset="0"/>
              </a:rPr>
              <a:t>a </a:t>
            </a:r>
            <a:r>
              <a:rPr lang="it-IT">
                <a:latin typeface="Times New Roman" pitchFamily="18" charset="0"/>
                <a:cs typeface="Times New Roman" pitchFamily="18" charset="0"/>
              </a:rPr>
              <a:t>il fine di valorizzare la partecipazione e l'attività associativa degli studenti come forma di espressione e di rappresentanza autonoma e complementare a quella istituzionale, nonché di assicurare stabilità al dialogo e al confronto con il mondo studentesco</a:t>
            </a:r>
            <a:r>
              <a:rPr lang="it-IT" smtClean="0">
                <a:latin typeface="Times New Roman" pitchFamily="18" charset="0"/>
                <a:cs typeface="Times New Roman" pitchFamily="18" charset="0"/>
              </a:rPr>
              <a:t>.</a:t>
            </a:r>
          </a:p>
          <a:p>
            <a:pPr algn="just"/>
            <a:endParaRPr lang="it-IT">
              <a:latin typeface="Times New Roman" pitchFamily="18" charset="0"/>
              <a:cs typeface="Times New Roman" pitchFamily="18" charset="0"/>
            </a:endParaRPr>
          </a:p>
          <a:p>
            <a:pPr algn="just"/>
            <a:r>
              <a:rPr lang="it-IT">
                <a:latin typeface="Times New Roman" pitchFamily="18" charset="0"/>
                <a:cs typeface="Times New Roman" pitchFamily="18" charset="0"/>
              </a:rPr>
              <a:t>È</a:t>
            </a:r>
            <a:r>
              <a:rPr lang="it-IT" smtClean="0">
                <a:latin typeface="Times New Roman" pitchFamily="18" charset="0"/>
                <a:cs typeface="Times New Roman" pitchFamily="18" charset="0"/>
              </a:rPr>
              <a:t> </a:t>
            </a:r>
            <a:r>
              <a:rPr lang="it-IT">
                <a:latin typeface="Times New Roman" pitchFamily="18" charset="0"/>
                <a:cs typeface="Times New Roman" pitchFamily="18" charset="0"/>
              </a:rPr>
              <a:t>composto dai rappresentanti di associazioni o di confederazioni di associazioni di alunni frequentanti, nell'anno in corso, un istituto di istruzione secondaria superiore statale o paritario e si riunisce su richiesta del Ministro o di almeno due associazioni, e comunque almeno una volta ogni due mesi durante l'anno scolastico.</a:t>
            </a:r>
          </a:p>
        </p:txBody>
      </p:sp>
      <p:sp>
        <p:nvSpPr>
          <p:cNvPr id="14" name="Rettangolo 13"/>
          <p:cNvSpPr/>
          <p:nvPr/>
        </p:nvSpPr>
        <p:spPr>
          <a:xfrm>
            <a:off x="0" y="339502"/>
            <a:ext cx="9144000" cy="400110"/>
          </a:xfrm>
          <a:prstGeom prst="rect">
            <a:avLst/>
          </a:prstGeom>
        </p:spPr>
        <p:txBody>
          <a:bodyPr wrap="square">
            <a:spAutoFit/>
          </a:bodyPr>
          <a:lstStyle/>
          <a:p>
            <a:pPr algn="ctr"/>
            <a:r>
              <a:rPr lang="it-IT" sz="2000" b="1" dirty="0" smtClean="0">
                <a:latin typeface="Times New Roman" pitchFamily="18" charset="0"/>
                <a:cs typeface="Times New Roman" pitchFamily="18" charset="0"/>
              </a:rPr>
              <a:t>Forum delle Associazioni degli Studenti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20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plus(in)">
                                      <p:cBhvr>
                                        <p:cTn id="12" dur="2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5" fill="hold" nodeType="clickEffect">
                                  <p:stCondLst>
                                    <p:cond delay="0"/>
                                  </p:stCondLst>
                                  <p:childTnLst>
                                    <p:set>
                                      <p:cBhvr>
                                        <p:cTn id="16" dur="1" fill="hold">
                                          <p:stCondLst>
                                            <p:cond delay="0"/>
                                          </p:stCondLst>
                                        </p:cTn>
                                        <p:tgtEl>
                                          <p:spTgt spid="13">
                                            <p:txEl>
                                              <p:pRg st="0" end="0"/>
                                            </p:txEl>
                                          </p:spTgt>
                                        </p:tgtEl>
                                        <p:attrNameLst>
                                          <p:attrName>style.visibility</p:attrName>
                                        </p:attrNameLst>
                                      </p:cBhvr>
                                      <p:to>
                                        <p:strVal val="visible"/>
                                      </p:to>
                                    </p:set>
                                    <p:animEffect transition="in" filter="checkerboard(down)">
                                      <p:cBhvr>
                                        <p:cTn id="17" dur="2000"/>
                                        <p:tgtEl>
                                          <p:spTgt spid="1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5" fill="hold" nodeType="clickEffect">
                                  <p:stCondLst>
                                    <p:cond delay="0"/>
                                  </p:stCondLst>
                                  <p:childTnLst>
                                    <p:set>
                                      <p:cBhvr>
                                        <p:cTn id="21" dur="1" fill="hold">
                                          <p:stCondLst>
                                            <p:cond delay="0"/>
                                          </p:stCondLst>
                                        </p:cTn>
                                        <p:tgtEl>
                                          <p:spTgt spid="13">
                                            <p:txEl>
                                              <p:pRg st="2" end="2"/>
                                            </p:txEl>
                                          </p:spTgt>
                                        </p:tgtEl>
                                        <p:attrNameLst>
                                          <p:attrName>style.visibility</p:attrName>
                                        </p:attrNameLst>
                                      </p:cBhvr>
                                      <p:to>
                                        <p:strVal val="visible"/>
                                      </p:to>
                                    </p:set>
                                    <p:animEffect transition="in" filter="checkerboard(down)">
                                      <p:cBhvr>
                                        <p:cTn id="22" dur="2000"/>
                                        <p:tgtEl>
                                          <p:spTgt spid="1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magine 4" descr="MIUR.png"/>
          <p:cNvPicPr>
            <a:picLocks noChangeAspect="1"/>
          </p:cNvPicPr>
          <p:nvPr/>
        </p:nvPicPr>
        <p:blipFill>
          <a:blip r:embed="rId2" cstate="print"/>
          <a:stretch>
            <a:fillRect/>
          </a:stretch>
        </p:blipFill>
        <p:spPr>
          <a:xfrm>
            <a:off x="0" y="1"/>
            <a:ext cx="1905120" cy="627533"/>
          </a:xfrm>
          <a:prstGeom prst="rect">
            <a:avLst/>
          </a:prstGeom>
        </p:spPr>
      </p:pic>
      <p:pic>
        <p:nvPicPr>
          <p:cNvPr id="6" name="Immagine 5" descr="USR-CA_mod.jpg"/>
          <p:cNvPicPr>
            <a:picLocks noChangeAspect="1"/>
          </p:cNvPicPr>
          <p:nvPr/>
        </p:nvPicPr>
        <p:blipFill>
          <a:blip r:embed="rId3" cstate="print"/>
          <a:stretch>
            <a:fillRect/>
          </a:stretch>
        </p:blipFill>
        <p:spPr>
          <a:xfrm>
            <a:off x="7163402" y="1"/>
            <a:ext cx="1980598" cy="699541"/>
          </a:xfrm>
          <a:prstGeom prst="rect">
            <a:avLst/>
          </a:prstGeom>
        </p:spPr>
      </p:pic>
      <p:cxnSp>
        <p:nvCxnSpPr>
          <p:cNvPr id="8" name="Connettore 1 7"/>
          <p:cNvCxnSpPr/>
          <p:nvPr/>
        </p:nvCxnSpPr>
        <p:spPr>
          <a:xfrm>
            <a:off x="0" y="1203598"/>
            <a:ext cx="9144000" cy="0"/>
          </a:xfrm>
          <a:prstGeom prst="line">
            <a:avLst/>
          </a:prstGeom>
          <a:ln w="22225" cap="rnd" cmpd="sng">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Text Box 3"/>
          <p:cNvSpPr txBox="1">
            <a:spLocks noGrp="1" noChangeArrowheads="1"/>
          </p:cNvSpPr>
          <p:nvPr>
            <p:ph type="subTitle" idx="1"/>
          </p:nvPr>
        </p:nvSpPr>
        <p:spPr bwMode="auto">
          <a:xfrm>
            <a:off x="6876256" y="4515967"/>
            <a:ext cx="2267744" cy="320841"/>
          </a:xfrm>
          <a:prstGeom prst="rect">
            <a:avLst/>
          </a:prstGeom>
          <a:noFill/>
          <a:ln w="9525">
            <a:noFill/>
            <a:miter lim="800000"/>
            <a:headEnd/>
            <a:tailEnd/>
          </a:ln>
          <a:effectLst/>
        </p:spPr>
        <p:txBody>
          <a:bodyPr wrap="square" lIns="104379" tIns="52189" rIns="104379" bIns="52189">
            <a:spAutoFit/>
          </a:bodyPr>
          <a:lstStyle/>
          <a:p>
            <a:pPr algn="ctr" fontAlgn="auto">
              <a:spcBef>
                <a:spcPct val="50000"/>
              </a:spcBef>
              <a:spcAft>
                <a:spcPts val="0"/>
              </a:spcAft>
              <a:defRPr/>
            </a:pPr>
            <a:r>
              <a:rPr lang="it-IT" sz="1400" b="1" kern="0" dirty="0">
                <a:solidFill>
                  <a:schemeClr val="tx1"/>
                </a:solidFill>
                <a:cs typeface="Arial" charset="0"/>
              </a:rPr>
              <a:t>D.T. Mirella Scala</a:t>
            </a:r>
          </a:p>
        </p:txBody>
      </p:sp>
      <p:sp>
        <p:nvSpPr>
          <p:cNvPr id="13" name="Rettangolo 12"/>
          <p:cNvSpPr/>
          <p:nvPr/>
        </p:nvSpPr>
        <p:spPr>
          <a:xfrm>
            <a:off x="3131840" y="1275606"/>
            <a:ext cx="5832648" cy="3724096"/>
          </a:xfrm>
          <a:prstGeom prst="rect">
            <a:avLst/>
          </a:prstGeom>
        </p:spPr>
        <p:txBody>
          <a:bodyPr wrap="square">
            <a:spAutoFit/>
          </a:bodyPr>
          <a:lstStyle/>
          <a:p>
            <a:pPr algn="just"/>
            <a:r>
              <a:rPr lang="it-IT" dirty="0" smtClean="0">
                <a:latin typeface="Times New Roman" pitchFamily="18" charset="0"/>
                <a:cs typeface="Times New Roman" pitchFamily="18" charset="0"/>
              </a:rPr>
              <a:t>nasce con </a:t>
            </a:r>
            <a:r>
              <a:rPr lang="it-IT" dirty="0">
                <a:latin typeface="Times New Roman" pitchFamily="18" charset="0"/>
                <a:cs typeface="Times New Roman" pitchFamily="18" charset="0"/>
              </a:rPr>
              <a:t>lo scopo di valorizzare il contributo che la componente dei genitori offre al mondo della scuola. Le associazioni dei genitori maggiormente rappresentative possono inviare </a:t>
            </a:r>
            <a:r>
              <a:rPr lang="it-IT" u="sng" dirty="0">
                <a:latin typeface="Times New Roman" pitchFamily="18" charset="0"/>
                <a:cs typeface="Times New Roman" pitchFamily="18" charset="0"/>
              </a:rPr>
              <a:t>due delegati </a:t>
            </a:r>
            <a:r>
              <a:rPr lang="it-IT" dirty="0">
                <a:latin typeface="Times New Roman" pitchFamily="18" charset="0"/>
                <a:cs typeface="Times New Roman" pitchFamily="18" charset="0"/>
              </a:rPr>
              <a:t>per partecipare agli incontri del </a:t>
            </a:r>
            <a:r>
              <a:rPr lang="it-IT" dirty="0" err="1">
                <a:latin typeface="Times New Roman" pitchFamily="18" charset="0"/>
                <a:cs typeface="Times New Roman" pitchFamily="18" charset="0"/>
              </a:rPr>
              <a:t>FoNAGS</a:t>
            </a:r>
            <a:r>
              <a:rPr lang="it-IT" dirty="0">
                <a:latin typeface="Times New Roman" pitchFamily="18" charset="0"/>
                <a:cs typeface="Times New Roman" pitchFamily="18" charset="0"/>
              </a:rPr>
              <a:t>, che in questo modo garantiscono </a:t>
            </a:r>
            <a:r>
              <a:rPr lang="it-IT" u="sng" dirty="0">
                <a:latin typeface="Times New Roman" pitchFamily="18" charset="0"/>
                <a:cs typeface="Times New Roman" pitchFamily="18" charset="0"/>
              </a:rPr>
              <a:t>una sede stabile</a:t>
            </a:r>
            <a:r>
              <a:rPr lang="it-IT" dirty="0">
                <a:latin typeface="Times New Roman" pitchFamily="18" charset="0"/>
                <a:cs typeface="Times New Roman" pitchFamily="18" charset="0"/>
              </a:rPr>
              <a:t> di consultazione delle famiglie sulle problematiche scolastiche.</a:t>
            </a:r>
          </a:p>
          <a:p>
            <a:pPr algn="just"/>
            <a:r>
              <a:rPr lang="it-IT" dirty="0">
                <a:latin typeface="Times New Roman" pitchFamily="18" charset="0"/>
                <a:cs typeface="Times New Roman" pitchFamily="18" charset="0"/>
              </a:rPr>
              <a:t>Il </a:t>
            </a:r>
            <a:r>
              <a:rPr lang="it-IT" dirty="0" err="1">
                <a:latin typeface="Times New Roman" pitchFamily="18" charset="0"/>
                <a:cs typeface="Times New Roman" pitchFamily="18" charset="0"/>
              </a:rPr>
              <a:t>FoNAGS</a:t>
            </a:r>
            <a:r>
              <a:rPr lang="it-IT" dirty="0">
                <a:latin typeface="Times New Roman" pitchFamily="18" charset="0"/>
                <a:cs typeface="Times New Roman" pitchFamily="18" charset="0"/>
              </a:rPr>
              <a:t> ha sede presso la Direzione Generale per lo Studente, l'Integrazione, la Partecipazione</a:t>
            </a:r>
            <a:r>
              <a:rPr lang="it-IT" dirty="0" smtClean="0">
                <a:latin typeface="Times New Roman" pitchFamily="18" charset="0"/>
                <a:cs typeface="Times New Roman" pitchFamily="18" charset="0"/>
              </a:rPr>
              <a:t>.</a:t>
            </a:r>
          </a:p>
          <a:p>
            <a:pPr algn="just"/>
            <a:r>
              <a:rPr lang="it-IT" dirty="0" smtClean="0">
                <a:latin typeface="Times New Roman" pitchFamily="18" charset="0"/>
                <a:cs typeface="Times New Roman" pitchFamily="18" charset="0"/>
              </a:rPr>
              <a:t>Costituisce, inoltre, luogo di raccordo con i </a:t>
            </a:r>
            <a:r>
              <a:rPr lang="it-IT" dirty="0" err="1" smtClean="0">
                <a:latin typeface="Times New Roman" pitchFamily="18" charset="0"/>
                <a:cs typeface="Times New Roman" pitchFamily="18" charset="0"/>
              </a:rPr>
              <a:t>FoRAGS</a:t>
            </a:r>
            <a:r>
              <a:rPr lang="it-IT" dirty="0" smtClean="0">
                <a:latin typeface="Times New Roman" pitchFamily="18" charset="0"/>
                <a:cs typeface="Times New Roman" pitchFamily="18" charset="0"/>
              </a:rPr>
              <a:t>, istituiti, con il DPR 301/05 che svolgono le medesime funzioni a livello regionale.</a:t>
            </a:r>
          </a:p>
          <a:p>
            <a:pPr algn="just"/>
            <a:endParaRPr lang="it-IT" sz="2000" dirty="0">
              <a:latin typeface="Times New Roman" pitchFamily="18" charset="0"/>
              <a:cs typeface="Times New Roman" pitchFamily="18" charset="0"/>
            </a:endParaRPr>
          </a:p>
        </p:txBody>
      </p:sp>
      <p:pic>
        <p:nvPicPr>
          <p:cNvPr id="10" name="Immagine 9" descr="https://iostudio.pubblica.istruzione.it/documents/11039/19501/IconeOrangeNew2_fonags.png/219ce295-74cd-466d-aa5d-046e9e217db1?t=1424798761747"/>
          <p:cNvPicPr/>
          <p:nvPr/>
        </p:nvPicPr>
        <p:blipFill>
          <a:blip r:embed="rId4" cstate="print"/>
          <a:srcRect/>
          <a:stretch>
            <a:fillRect/>
          </a:stretch>
        </p:blipFill>
        <p:spPr bwMode="auto">
          <a:xfrm>
            <a:off x="179512" y="1491630"/>
            <a:ext cx="2952328" cy="2880320"/>
          </a:xfrm>
          <a:prstGeom prst="rect">
            <a:avLst/>
          </a:prstGeom>
          <a:noFill/>
          <a:ln w="9525">
            <a:noFill/>
            <a:miter lim="800000"/>
            <a:headEnd/>
            <a:tailEnd/>
          </a:ln>
        </p:spPr>
      </p:pic>
      <p:sp>
        <p:nvSpPr>
          <p:cNvPr id="9" name="Rettangolo 8"/>
          <p:cNvSpPr/>
          <p:nvPr/>
        </p:nvSpPr>
        <p:spPr>
          <a:xfrm>
            <a:off x="827584" y="339502"/>
            <a:ext cx="7920880" cy="707886"/>
          </a:xfrm>
          <a:prstGeom prst="rect">
            <a:avLst/>
          </a:prstGeom>
        </p:spPr>
        <p:txBody>
          <a:bodyPr wrap="square">
            <a:spAutoFit/>
          </a:bodyPr>
          <a:lstStyle/>
          <a:p>
            <a:pPr algn="ctr"/>
            <a:r>
              <a:rPr lang="it-IT" sz="2000" b="1" dirty="0" err="1" smtClean="0">
                <a:latin typeface="Times New Roman" pitchFamily="18" charset="0"/>
                <a:cs typeface="Times New Roman" pitchFamily="18" charset="0"/>
              </a:rPr>
              <a:t>FoNAGS</a:t>
            </a:r>
            <a:r>
              <a:rPr lang="it-IT" sz="2000" dirty="0" smtClean="0">
                <a:latin typeface="Times New Roman" pitchFamily="18" charset="0"/>
                <a:cs typeface="Times New Roman" pitchFamily="18" charset="0"/>
              </a:rPr>
              <a:t> - (D.M. 14/2002) </a:t>
            </a:r>
          </a:p>
          <a:p>
            <a:pPr algn="ctr"/>
            <a:r>
              <a:rPr lang="it-IT" sz="2000" dirty="0" smtClean="0">
                <a:latin typeface="Times New Roman" pitchFamily="18" charset="0"/>
                <a:cs typeface="Times New Roman" pitchFamily="18" charset="0"/>
              </a:rPr>
              <a:t>Forum Nazionale delle Associazioni dei Genitori della Scuola</a:t>
            </a:r>
            <a:endParaRPr lang="it-IT"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plus(in)">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randombar(horizontal)">
                                      <p:cBhvr>
                                        <p:cTn id="12"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magine 4" descr="MIUR.png"/>
          <p:cNvPicPr>
            <a:picLocks noChangeAspect="1"/>
          </p:cNvPicPr>
          <p:nvPr/>
        </p:nvPicPr>
        <p:blipFill>
          <a:blip r:embed="rId2" cstate="print"/>
          <a:stretch>
            <a:fillRect/>
          </a:stretch>
        </p:blipFill>
        <p:spPr>
          <a:xfrm>
            <a:off x="0" y="1"/>
            <a:ext cx="1686512" cy="555525"/>
          </a:xfrm>
          <a:prstGeom prst="rect">
            <a:avLst/>
          </a:prstGeom>
        </p:spPr>
      </p:pic>
      <p:pic>
        <p:nvPicPr>
          <p:cNvPr id="6" name="Immagine 5" descr="USR-CA_mod.jpg"/>
          <p:cNvPicPr>
            <a:picLocks noChangeAspect="1"/>
          </p:cNvPicPr>
          <p:nvPr/>
        </p:nvPicPr>
        <p:blipFill>
          <a:blip r:embed="rId3" cstate="print"/>
          <a:stretch>
            <a:fillRect/>
          </a:stretch>
        </p:blipFill>
        <p:spPr>
          <a:xfrm>
            <a:off x="7236296" y="1"/>
            <a:ext cx="1907704" cy="673795"/>
          </a:xfrm>
          <a:prstGeom prst="rect">
            <a:avLst/>
          </a:prstGeom>
        </p:spPr>
      </p:pic>
      <p:cxnSp>
        <p:nvCxnSpPr>
          <p:cNvPr id="8" name="Connettore 1 7"/>
          <p:cNvCxnSpPr/>
          <p:nvPr/>
        </p:nvCxnSpPr>
        <p:spPr>
          <a:xfrm>
            <a:off x="0" y="1203598"/>
            <a:ext cx="9144000" cy="0"/>
          </a:xfrm>
          <a:prstGeom prst="line">
            <a:avLst/>
          </a:prstGeom>
          <a:ln w="22225" cap="rnd" cmpd="sng">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Text Box 3"/>
          <p:cNvSpPr txBox="1">
            <a:spLocks noGrp="1" noChangeArrowheads="1"/>
          </p:cNvSpPr>
          <p:nvPr>
            <p:ph type="subTitle" idx="1"/>
          </p:nvPr>
        </p:nvSpPr>
        <p:spPr bwMode="auto">
          <a:xfrm>
            <a:off x="6300192" y="4515967"/>
            <a:ext cx="2736304" cy="320841"/>
          </a:xfrm>
          <a:prstGeom prst="rect">
            <a:avLst/>
          </a:prstGeom>
          <a:noFill/>
          <a:ln w="9525">
            <a:noFill/>
            <a:miter lim="800000"/>
            <a:headEnd/>
            <a:tailEnd/>
          </a:ln>
          <a:effectLst/>
        </p:spPr>
        <p:txBody>
          <a:bodyPr wrap="square" lIns="104379" tIns="52189" rIns="104379" bIns="52189">
            <a:spAutoFit/>
          </a:bodyPr>
          <a:lstStyle/>
          <a:p>
            <a:pPr algn="ctr" fontAlgn="auto">
              <a:spcBef>
                <a:spcPct val="50000"/>
              </a:spcBef>
              <a:spcAft>
                <a:spcPts val="0"/>
              </a:spcAft>
              <a:defRPr/>
            </a:pPr>
            <a:r>
              <a:rPr lang="it-IT" sz="1400" b="1" kern="0" dirty="0">
                <a:solidFill>
                  <a:schemeClr val="tx1"/>
                </a:solidFill>
                <a:cs typeface="Arial" charset="0"/>
              </a:rPr>
              <a:t>D.T. </a:t>
            </a:r>
            <a:r>
              <a:rPr lang="it-IT" sz="1400" b="1" kern="0" dirty="0" smtClean="0">
                <a:solidFill>
                  <a:schemeClr val="tx1"/>
                </a:solidFill>
                <a:cs typeface="Arial" charset="0"/>
              </a:rPr>
              <a:t>Gabriella </a:t>
            </a:r>
            <a:r>
              <a:rPr lang="it-IT" sz="1400" b="1" kern="0" dirty="0" err="1" smtClean="0">
                <a:solidFill>
                  <a:schemeClr val="tx1"/>
                </a:solidFill>
                <a:cs typeface="Arial" charset="0"/>
              </a:rPr>
              <a:t>Scaturro</a:t>
            </a:r>
            <a:endParaRPr lang="it-IT" sz="1400" b="1" kern="0" dirty="0">
              <a:solidFill>
                <a:schemeClr val="tx1"/>
              </a:solidFill>
              <a:cs typeface="Arial" charset="0"/>
            </a:endParaRPr>
          </a:p>
        </p:txBody>
      </p:sp>
      <p:sp>
        <p:nvSpPr>
          <p:cNvPr id="13" name="Rettangolo 12"/>
          <p:cNvSpPr/>
          <p:nvPr/>
        </p:nvSpPr>
        <p:spPr>
          <a:xfrm>
            <a:off x="3131840" y="1275606"/>
            <a:ext cx="6012160" cy="3416320"/>
          </a:xfrm>
          <a:prstGeom prst="rect">
            <a:avLst/>
          </a:prstGeom>
        </p:spPr>
        <p:txBody>
          <a:bodyPr wrap="square">
            <a:spAutoFit/>
          </a:bodyPr>
          <a:lstStyle/>
          <a:p>
            <a:pPr algn="just"/>
            <a:r>
              <a:rPr lang="it-IT" dirty="0" smtClean="0">
                <a:latin typeface="Times New Roman" pitchFamily="18" charset="0"/>
                <a:cs typeface="Times New Roman" pitchFamily="18" charset="0"/>
              </a:rPr>
              <a:t>Ha le seguenti funzioni:</a:t>
            </a:r>
          </a:p>
          <a:p>
            <a:pPr algn="just">
              <a:buFont typeface="Arial" pitchFamily="34" charset="0"/>
              <a:buChar char="•"/>
            </a:pPr>
            <a:r>
              <a:rPr lang="it-IT" dirty="0" smtClean="0">
                <a:latin typeface="Times New Roman" pitchFamily="18" charset="0"/>
                <a:cs typeface="Times New Roman" pitchFamily="18" charset="0"/>
              </a:rPr>
              <a:t>favorire il confronto tra il Ministero dell’Istruzione, dell’Università e della Ricerca e le realtà associative dei genitori</a:t>
            </a:r>
          </a:p>
          <a:p>
            <a:pPr algn="just">
              <a:buFont typeface="Arial" pitchFamily="34" charset="0"/>
              <a:buChar char="•"/>
            </a:pPr>
            <a:r>
              <a:rPr lang="it-IT" dirty="0" smtClean="0">
                <a:latin typeface="Times New Roman" pitchFamily="18" charset="0"/>
                <a:cs typeface="Times New Roman" pitchFamily="18" charset="0"/>
              </a:rPr>
              <a:t>rappresentare le esigenze e le proposte della componente genitori della scuola, alle quali il MIUR si impegna a dare risposta per iscritto, con adeguata motivazione, nel più breve tempo possibile</a:t>
            </a:r>
          </a:p>
          <a:p>
            <a:pPr algn="just">
              <a:buFont typeface="Arial" pitchFamily="34" charset="0"/>
              <a:buChar char="•"/>
            </a:pPr>
            <a:r>
              <a:rPr lang="it-IT" dirty="0" smtClean="0">
                <a:latin typeface="Times New Roman" pitchFamily="18" charset="0"/>
                <a:cs typeface="Times New Roman" pitchFamily="18" charset="0"/>
              </a:rPr>
              <a:t>esprimere pareri sugli atti e sulle iniziative che il Ministro intende sottoporgli</a:t>
            </a:r>
          </a:p>
          <a:p>
            <a:pPr algn="just">
              <a:buFont typeface="Arial" pitchFamily="34" charset="0"/>
              <a:buChar char="•"/>
            </a:pPr>
            <a:r>
              <a:rPr lang="it-IT" dirty="0" smtClean="0">
                <a:latin typeface="Times New Roman" pitchFamily="18" charset="0"/>
                <a:cs typeface="Times New Roman" pitchFamily="18" charset="0"/>
              </a:rPr>
              <a:t>essere sede di consultazione delle famiglie sulle problematiche scolastiche e studentesche.</a:t>
            </a:r>
          </a:p>
        </p:txBody>
      </p:sp>
      <p:pic>
        <p:nvPicPr>
          <p:cNvPr id="10" name="Immagine 9" descr="https://iostudio.pubblica.istruzione.it/documents/11039/19501/IconeOrangeNew2_fonags.png/219ce295-74cd-466d-aa5d-046e9e217db1?t=1424798761747"/>
          <p:cNvPicPr/>
          <p:nvPr/>
        </p:nvPicPr>
        <p:blipFill>
          <a:blip r:embed="rId4" cstate="print"/>
          <a:srcRect/>
          <a:stretch>
            <a:fillRect/>
          </a:stretch>
        </p:blipFill>
        <p:spPr bwMode="auto">
          <a:xfrm>
            <a:off x="0" y="1635646"/>
            <a:ext cx="3131840" cy="2675632"/>
          </a:xfrm>
          <a:prstGeom prst="rect">
            <a:avLst/>
          </a:prstGeom>
          <a:noFill/>
          <a:ln w="9525">
            <a:noFill/>
            <a:miter lim="800000"/>
            <a:headEnd/>
            <a:tailEnd/>
          </a:ln>
        </p:spPr>
      </p:pic>
      <p:sp>
        <p:nvSpPr>
          <p:cNvPr id="9" name="Rettangolo 8"/>
          <p:cNvSpPr/>
          <p:nvPr/>
        </p:nvSpPr>
        <p:spPr>
          <a:xfrm>
            <a:off x="2481402" y="339502"/>
            <a:ext cx="3656771" cy="461665"/>
          </a:xfrm>
          <a:prstGeom prst="rect">
            <a:avLst/>
          </a:prstGeom>
        </p:spPr>
        <p:txBody>
          <a:bodyPr wrap="none">
            <a:spAutoFit/>
          </a:bodyPr>
          <a:lstStyle/>
          <a:p>
            <a:pPr algn="ctr"/>
            <a:r>
              <a:rPr lang="it-IT" sz="2400" b="1" smtClean="0">
                <a:latin typeface="Times New Roman" pitchFamily="18" charset="0"/>
                <a:cs typeface="Times New Roman" pitchFamily="18" charset="0"/>
              </a:rPr>
              <a:t>FoNAGS</a:t>
            </a:r>
            <a:r>
              <a:rPr lang="it-IT" sz="2400" smtClean="0">
                <a:latin typeface="Times New Roman" pitchFamily="18" charset="0"/>
                <a:cs typeface="Times New Roman" pitchFamily="18" charset="0"/>
              </a:rPr>
              <a:t> - (D.M. 14/2002)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plus(in)">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randombar(horizontal)">
                                      <p:cBhvr>
                                        <p:cTn id="12"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MIUR.png"/>
          <p:cNvPicPr>
            <a:picLocks noChangeAspect="1"/>
          </p:cNvPicPr>
          <p:nvPr/>
        </p:nvPicPr>
        <p:blipFill>
          <a:blip r:embed="rId2" cstate="print"/>
          <a:stretch>
            <a:fillRect/>
          </a:stretch>
        </p:blipFill>
        <p:spPr>
          <a:xfrm>
            <a:off x="0" y="1"/>
            <a:ext cx="1686512" cy="555525"/>
          </a:xfrm>
          <a:prstGeom prst="rect">
            <a:avLst/>
          </a:prstGeom>
        </p:spPr>
      </p:pic>
      <p:pic>
        <p:nvPicPr>
          <p:cNvPr id="6" name="Immagine 5" descr="USR-CA_mod.jpg"/>
          <p:cNvPicPr>
            <a:picLocks noChangeAspect="1"/>
          </p:cNvPicPr>
          <p:nvPr/>
        </p:nvPicPr>
        <p:blipFill>
          <a:blip r:embed="rId3" cstate="print"/>
          <a:stretch>
            <a:fillRect/>
          </a:stretch>
        </p:blipFill>
        <p:spPr>
          <a:xfrm>
            <a:off x="7020272" y="1"/>
            <a:ext cx="2123728" cy="750094"/>
          </a:xfrm>
          <a:prstGeom prst="rect">
            <a:avLst/>
          </a:prstGeom>
        </p:spPr>
      </p:pic>
      <p:cxnSp>
        <p:nvCxnSpPr>
          <p:cNvPr id="8" name="Connettore 1 7"/>
          <p:cNvCxnSpPr/>
          <p:nvPr/>
        </p:nvCxnSpPr>
        <p:spPr>
          <a:xfrm>
            <a:off x="0" y="1203598"/>
            <a:ext cx="9144000" cy="0"/>
          </a:xfrm>
          <a:prstGeom prst="line">
            <a:avLst/>
          </a:prstGeom>
          <a:ln w="22225" cap="rnd" cmpd="sng">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Text Box 3"/>
          <p:cNvSpPr txBox="1">
            <a:spLocks noGrp="1" noChangeArrowheads="1"/>
          </p:cNvSpPr>
          <p:nvPr>
            <p:ph type="subTitle" idx="1"/>
          </p:nvPr>
        </p:nvSpPr>
        <p:spPr bwMode="auto">
          <a:xfrm>
            <a:off x="6804248" y="4667533"/>
            <a:ext cx="2232248" cy="320841"/>
          </a:xfrm>
          <a:prstGeom prst="rect">
            <a:avLst/>
          </a:prstGeom>
          <a:noFill/>
          <a:ln w="9525">
            <a:noFill/>
            <a:miter lim="800000"/>
            <a:headEnd/>
            <a:tailEnd/>
          </a:ln>
          <a:effectLst/>
        </p:spPr>
        <p:txBody>
          <a:bodyPr wrap="square" lIns="104379" tIns="52189" rIns="104379" bIns="52189">
            <a:spAutoFit/>
          </a:bodyPr>
          <a:lstStyle/>
          <a:p>
            <a:pPr algn="ctr" fontAlgn="auto">
              <a:spcBef>
                <a:spcPct val="50000"/>
              </a:spcBef>
              <a:spcAft>
                <a:spcPts val="0"/>
              </a:spcAft>
              <a:defRPr/>
            </a:pPr>
            <a:r>
              <a:rPr lang="it-IT" sz="1400" b="1" kern="0" dirty="0">
                <a:solidFill>
                  <a:schemeClr val="tx1"/>
                </a:solidFill>
                <a:cs typeface="Arial" charset="0"/>
              </a:rPr>
              <a:t>D.T. </a:t>
            </a:r>
            <a:r>
              <a:rPr lang="it-IT" sz="1400" b="1" kern="0" dirty="0" smtClean="0">
                <a:solidFill>
                  <a:schemeClr val="tx1"/>
                </a:solidFill>
                <a:cs typeface="Arial" charset="0"/>
              </a:rPr>
              <a:t>Gabriella </a:t>
            </a:r>
            <a:r>
              <a:rPr lang="it-IT" sz="1400" b="1" kern="0" dirty="0" err="1" smtClean="0">
                <a:solidFill>
                  <a:schemeClr val="tx1"/>
                </a:solidFill>
                <a:cs typeface="Arial" charset="0"/>
              </a:rPr>
              <a:t>Scaturro</a:t>
            </a:r>
            <a:endParaRPr lang="it-IT" sz="1400" b="1" kern="0" dirty="0">
              <a:solidFill>
                <a:schemeClr val="tx1"/>
              </a:solidFill>
              <a:cs typeface="Arial" charset="0"/>
            </a:endParaRPr>
          </a:p>
        </p:txBody>
      </p:sp>
      <p:sp>
        <p:nvSpPr>
          <p:cNvPr id="13" name="Rettangolo 12"/>
          <p:cNvSpPr/>
          <p:nvPr/>
        </p:nvSpPr>
        <p:spPr>
          <a:xfrm>
            <a:off x="0" y="483518"/>
            <a:ext cx="9144000" cy="400110"/>
          </a:xfrm>
          <a:prstGeom prst="rect">
            <a:avLst/>
          </a:prstGeom>
        </p:spPr>
        <p:txBody>
          <a:bodyPr wrap="square">
            <a:spAutoFit/>
          </a:bodyPr>
          <a:lstStyle/>
          <a:p>
            <a:pPr algn="ctr"/>
            <a:r>
              <a:rPr lang="it-IT" sz="2000" b="1" dirty="0" smtClean="0">
                <a:latin typeface="Times New Roman" pitchFamily="18" charset="0"/>
                <a:cs typeface="Times New Roman" pitchFamily="18" charset="0"/>
              </a:rPr>
              <a:t>Il Patto di Corresponsabilità Educativa</a:t>
            </a:r>
          </a:p>
        </p:txBody>
      </p:sp>
      <p:sp>
        <p:nvSpPr>
          <p:cNvPr id="10" name="Rettangolo 9"/>
          <p:cNvSpPr/>
          <p:nvPr/>
        </p:nvSpPr>
        <p:spPr>
          <a:xfrm>
            <a:off x="107504" y="1347614"/>
            <a:ext cx="9036496" cy="1200329"/>
          </a:xfrm>
          <a:prstGeom prst="rect">
            <a:avLst/>
          </a:prstGeom>
        </p:spPr>
        <p:txBody>
          <a:bodyPr wrap="square">
            <a:spAutoFit/>
          </a:bodyPr>
          <a:lstStyle/>
          <a:p>
            <a:pPr algn="just"/>
            <a:r>
              <a:rPr lang="it-IT" dirty="0" smtClean="0">
                <a:latin typeface="Times New Roman" pitchFamily="18" charset="0"/>
                <a:cs typeface="Times New Roman" pitchFamily="18" charset="0"/>
              </a:rPr>
              <a:t>Oltre ai suddetti organi di rappresentanza delle varie componenti scolastiche, è stato introdotto, con DPR n. 235/2007, il </a:t>
            </a:r>
            <a:r>
              <a:rPr lang="it-IT" b="1" dirty="0" smtClean="0">
                <a:latin typeface="Times New Roman" pitchFamily="18" charset="0"/>
                <a:cs typeface="Times New Roman" pitchFamily="18" charset="0"/>
              </a:rPr>
              <a:t>Patto di Corresponsabilità Educativa</a:t>
            </a:r>
            <a:r>
              <a:rPr lang="it-IT" dirty="0" smtClean="0">
                <a:latin typeface="Times New Roman" pitchFamily="18" charset="0"/>
                <a:cs typeface="Times New Roman" pitchFamily="18" charset="0"/>
              </a:rPr>
              <a:t>, uno strumento normativo finalizzato a definire e a rendere trasparente compiti e doveri attribuibili ad ogni soggetto della comunità scolastica, in ragione del ruolo che ricopre.</a:t>
            </a:r>
            <a:endParaRPr lang="it-IT" dirty="0">
              <a:latin typeface="Times New Roman" pitchFamily="18" charset="0"/>
              <a:cs typeface="Times New Roman" pitchFamily="18" charset="0"/>
            </a:endParaRPr>
          </a:p>
        </p:txBody>
      </p:sp>
      <p:sp>
        <p:nvSpPr>
          <p:cNvPr id="9" name="Rettangolo 8"/>
          <p:cNvSpPr/>
          <p:nvPr/>
        </p:nvSpPr>
        <p:spPr>
          <a:xfrm>
            <a:off x="107504" y="2499742"/>
            <a:ext cx="8928992" cy="923330"/>
          </a:xfrm>
          <a:prstGeom prst="rect">
            <a:avLst/>
          </a:prstGeom>
        </p:spPr>
        <p:txBody>
          <a:bodyPr wrap="square">
            <a:spAutoFit/>
          </a:bodyPr>
          <a:lstStyle/>
          <a:p>
            <a:pPr algn="just"/>
            <a:r>
              <a:rPr lang="it-IT" dirty="0" smtClean="0">
                <a:latin typeface="Times New Roman" pitchFamily="18" charset="0"/>
                <a:cs typeface="Times New Roman" pitchFamily="18" charset="0"/>
              </a:rPr>
              <a:t>Il Patto, dunque, rappresenta il quadro delle </a:t>
            </a:r>
            <a:r>
              <a:rPr lang="it-IT" u="sng" dirty="0" smtClean="0">
                <a:latin typeface="Times New Roman" pitchFamily="18" charset="0"/>
                <a:cs typeface="Times New Roman" pitchFamily="18" charset="0"/>
              </a:rPr>
              <a:t>linee guida della gestione della scuola</a:t>
            </a:r>
            <a:r>
              <a:rPr lang="it-IT" dirty="0" smtClean="0">
                <a:latin typeface="Times New Roman" pitchFamily="18" charset="0"/>
                <a:cs typeface="Times New Roman" pitchFamily="18" charset="0"/>
              </a:rPr>
              <a:t>, democraticamente espresse dai protagonisti delle singole istituzioni scolastiche, a livello territoriale.</a:t>
            </a:r>
          </a:p>
        </p:txBody>
      </p:sp>
      <p:pic>
        <p:nvPicPr>
          <p:cNvPr id="2051" name="Picture 3" descr="D:\Users\MI14718\Desktop\images (8).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2915816" y="3363838"/>
            <a:ext cx="3078088" cy="1631178"/>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up)">
                                      <p:cBhvr>
                                        <p:cTn id="7" dur="2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diamond(in)">
                                      <p:cBhvr>
                                        <p:cTn id="12" dur="20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diamond(in)">
                                      <p:cBhvr>
                                        <p:cTn id="1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0"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179512" y="411510"/>
            <a:ext cx="8651304" cy="720080"/>
          </a:xfrm>
          <a:solidFill>
            <a:srgbClr val="FFFF00"/>
          </a:solidFill>
        </p:spPr>
        <p:txBody>
          <a:bodyPr>
            <a:normAutofit/>
          </a:bodyPr>
          <a:lstStyle/>
          <a:p>
            <a:r>
              <a:rPr lang="it-IT" sz="1800" b="1" dirty="0" smtClean="0">
                <a:solidFill>
                  <a:schemeClr val="tx2"/>
                </a:solidFill>
                <a:latin typeface="Times New Roman" panose="02020603050405020304" pitchFamily="18" charset="0"/>
                <a:cs typeface="Times New Roman" panose="02020603050405020304" pitchFamily="18" charset="0"/>
              </a:rPr>
              <a:t>ISTRUZIONE ED EDUCAZIONE</a:t>
            </a:r>
            <a:endParaRPr lang="it-IT" sz="1800" b="1" dirty="0">
              <a:solidFill>
                <a:schemeClr val="tx2"/>
              </a:solidFill>
              <a:latin typeface="Times New Roman" panose="02020603050405020304" pitchFamily="18" charset="0"/>
              <a:cs typeface="Times New Roman" panose="02020603050405020304" pitchFamily="18" charset="0"/>
            </a:endParaRPr>
          </a:p>
        </p:txBody>
      </p:sp>
      <p:pic>
        <p:nvPicPr>
          <p:cNvPr id="1026" name="Picture 2"/>
          <p:cNvPicPr>
            <a:picLocks noGrp="1" noChangeAspect="1" noChangeArrowheads="1"/>
          </p:cNvPicPr>
          <p:nvPr>
            <p:ph sz="half" idx="1"/>
          </p:nvPr>
        </p:nvPicPr>
        <p:blipFill>
          <a:blip r:embed="rId2">
            <a:extLst>
              <a:ext uri="{28A0092B-C50C-407E-A947-70E740481C1C}">
                <a14:useLocalDpi xmlns:a14="http://schemas.microsoft.com/office/drawing/2010/main" xmlns="" val="0"/>
              </a:ext>
            </a:extLst>
          </a:blip>
          <a:srcRect/>
          <a:stretch>
            <a:fillRect/>
          </a:stretch>
        </p:blipFill>
        <p:spPr bwMode="auto">
          <a:xfrm>
            <a:off x="395536" y="1923678"/>
            <a:ext cx="3600400" cy="210188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1027" name="Picture 3"/>
          <p:cNvPicPr>
            <a:picLocks noGrp="1" noChangeAspect="1" noChangeArrowheads="1"/>
          </p:cNvPicPr>
          <p:nvPr>
            <p:ph sz="half" idx="2"/>
          </p:nvPr>
        </p:nvPicPr>
        <p:blipFill>
          <a:blip r:embed="rId3">
            <a:extLst>
              <a:ext uri="{28A0092B-C50C-407E-A947-70E740481C1C}">
                <a14:useLocalDpi xmlns:a14="http://schemas.microsoft.com/office/drawing/2010/main" xmlns="" val="0"/>
              </a:ext>
            </a:extLst>
          </a:blip>
          <a:srcRect/>
          <a:stretch>
            <a:fillRect/>
          </a:stretch>
        </p:blipFill>
        <p:spPr bwMode="auto">
          <a:xfrm>
            <a:off x="4644008" y="2064105"/>
            <a:ext cx="4099951" cy="194780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4399811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MIUR.png"/>
          <p:cNvPicPr>
            <a:picLocks noChangeAspect="1"/>
          </p:cNvPicPr>
          <p:nvPr/>
        </p:nvPicPr>
        <p:blipFill>
          <a:blip r:embed="rId2" cstate="print"/>
          <a:stretch>
            <a:fillRect/>
          </a:stretch>
        </p:blipFill>
        <p:spPr>
          <a:xfrm>
            <a:off x="0" y="1"/>
            <a:ext cx="1686512" cy="555525"/>
          </a:xfrm>
          <a:prstGeom prst="rect">
            <a:avLst/>
          </a:prstGeom>
        </p:spPr>
      </p:pic>
      <p:pic>
        <p:nvPicPr>
          <p:cNvPr id="6" name="Immagine 5" descr="USR-CA_mod.jpg"/>
          <p:cNvPicPr>
            <a:picLocks noChangeAspect="1"/>
          </p:cNvPicPr>
          <p:nvPr/>
        </p:nvPicPr>
        <p:blipFill>
          <a:blip r:embed="rId3" cstate="print"/>
          <a:stretch>
            <a:fillRect/>
          </a:stretch>
        </p:blipFill>
        <p:spPr>
          <a:xfrm>
            <a:off x="7020272" y="1"/>
            <a:ext cx="2123728" cy="750094"/>
          </a:xfrm>
          <a:prstGeom prst="rect">
            <a:avLst/>
          </a:prstGeom>
        </p:spPr>
      </p:pic>
      <p:cxnSp>
        <p:nvCxnSpPr>
          <p:cNvPr id="8" name="Connettore 1 7"/>
          <p:cNvCxnSpPr/>
          <p:nvPr/>
        </p:nvCxnSpPr>
        <p:spPr>
          <a:xfrm>
            <a:off x="0" y="1203598"/>
            <a:ext cx="9144000" cy="0"/>
          </a:xfrm>
          <a:prstGeom prst="line">
            <a:avLst/>
          </a:prstGeom>
          <a:ln w="22225" cap="rnd" cmpd="sng">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Text Box 3"/>
          <p:cNvSpPr txBox="1">
            <a:spLocks noGrp="1" noChangeArrowheads="1"/>
          </p:cNvSpPr>
          <p:nvPr>
            <p:ph type="subTitle" idx="1"/>
          </p:nvPr>
        </p:nvSpPr>
        <p:spPr bwMode="auto">
          <a:xfrm>
            <a:off x="6948264" y="4515967"/>
            <a:ext cx="2088232" cy="320841"/>
          </a:xfrm>
          <a:prstGeom prst="rect">
            <a:avLst/>
          </a:prstGeom>
          <a:noFill/>
          <a:ln w="9525">
            <a:noFill/>
            <a:miter lim="800000"/>
            <a:headEnd/>
            <a:tailEnd/>
          </a:ln>
          <a:effectLst/>
        </p:spPr>
        <p:txBody>
          <a:bodyPr wrap="square" lIns="104379" tIns="52189" rIns="104379" bIns="52189">
            <a:spAutoFit/>
          </a:bodyPr>
          <a:lstStyle/>
          <a:p>
            <a:pPr algn="ctr" fontAlgn="auto">
              <a:spcBef>
                <a:spcPct val="50000"/>
              </a:spcBef>
              <a:spcAft>
                <a:spcPts val="0"/>
              </a:spcAft>
              <a:defRPr/>
            </a:pPr>
            <a:r>
              <a:rPr lang="it-IT" sz="1400" b="1" kern="0" dirty="0">
                <a:solidFill>
                  <a:schemeClr val="tx1"/>
                </a:solidFill>
                <a:cs typeface="Arial" charset="0"/>
              </a:rPr>
              <a:t>D.T. </a:t>
            </a:r>
            <a:r>
              <a:rPr lang="it-IT" sz="1400" b="1" kern="0" dirty="0" smtClean="0">
                <a:solidFill>
                  <a:schemeClr val="tx1"/>
                </a:solidFill>
                <a:cs typeface="Arial" charset="0"/>
              </a:rPr>
              <a:t>Gabriella </a:t>
            </a:r>
            <a:r>
              <a:rPr lang="it-IT" sz="1400" b="1" kern="0" dirty="0" err="1" smtClean="0">
                <a:solidFill>
                  <a:schemeClr val="tx1"/>
                </a:solidFill>
                <a:cs typeface="Arial" charset="0"/>
              </a:rPr>
              <a:t>Scaturro</a:t>
            </a:r>
            <a:endParaRPr lang="it-IT" sz="1400" b="1" kern="0" dirty="0">
              <a:solidFill>
                <a:schemeClr val="tx1"/>
              </a:solidFill>
              <a:cs typeface="Arial" charset="0"/>
            </a:endParaRPr>
          </a:p>
        </p:txBody>
      </p:sp>
      <p:sp>
        <p:nvSpPr>
          <p:cNvPr id="13" name="Rettangolo 12"/>
          <p:cNvSpPr/>
          <p:nvPr/>
        </p:nvSpPr>
        <p:spPr>
          <a:xfrm>
            <a:off x="0" y="483518"/>
            <a:ext cx="9144000" cy="400110"/>
          </a:xfrm>
          <a:prstGeom prst="rect">
            <a:avLst/>
          </a:prstGeom>
        </p:spPr>
        <p:txBody>
          <a:bodyPr wrap="square">
            <a:spAutoFit/>
          </a:bodyPr>
          <a:lstStyle/>
          <a:p>
            <a:pPr algn="ctr"/>
            <a:r>
              <a:rPr lang="it-IT" sz="2000" b="1" dirty="0" smtClean="0">
                <a:latin typeface="Times New Roman" pitchFamily="18" charset="0"/>
                <a:cs typeface="Times New Roman" pitchFamily="18" charset="0"/>
              </a:rPr>
              <a:t>Il Patto di Corresponsabilità Educativa</a:t>
            </a:r>
          </a:p>
        </p:txBody>
      </p:sp>
      <p:sp>
        <p:nvSpPr>
          <p:cNvPr id="10" name="Rettangolo 9"/>
          <p:cNvSpPr/>
          <p:nvPr/>
        </p:nvSpPr>
        <p:spPr>
          <a:xfrm>
            <a:off x="251520" y="1275606"/>
            <a:ext cx="8568952" cy="1200329"/>
          </a:xfrm>
          <a:prstGeom prst="rect">
            <a:avLst/>
          </a:prstGeom>
        </p:spPr>
        <p:txBody>
          <a:bodyPr wrap="square">
            <a:spAutoFit/>
          </a:bodyPr>
          <a:lstStyle/>
          <a:p>
            <a:pPr algn="just"/>
            <a:r>
              <a:rPr lang="it-IT" b="1" dirty="0" smtClean="0">
                <a:latin typeface="Times New Roman" pitchFamily="18" charset="0"/>
                <a:cs typeface="Times New Roman" pitchFamily="18" charset="0"/>
              </a:rPr>
              <a:t>Il </a:t>
            </a:r>
            <a:r>
              <a:rPr lang="it-IT" b="1" i="1" dirty="0" smtClean="0">
                <a:latin typeface="Times New Roman" pitchFamily="18" charset="0"/>
                <a:cs typeface="Times New Roman" pitchFamily="18" charset="0"/>
              </a:rPr>
              <a:t>Patto di Corresponsabilità Educativa, sottoscritto dai genitori affidatari e dal Dirigente </a:t>
            </a:r>
            <a:r>
              <a:rPr lang="it-IT" dirty="0" smtClean="0">
                <a:latin typeface="Times New Roman" pitchFamily="18" charset="0"/>
                <a:cs typeface="Times New Roman" pitchFamily="18" charset="0"/>
              </a:rPr>
              <a:t>Scolastico, rafforza il rapporto scuola/famiglia in quanto nasce da una comune assunzione di responsabilità e impegna entrambe le componenti a condividerne i contenuti e a rispettarne gli impegni. </a:t>
            </a:r>
            <a:endParaRPr lang="it-IT" dirty="0">
              <a:latin typeface="Times New Roman" pitchFamily="18" charset="0"/>
              <a:cs typeface="Times New Roman" pitchFamily="18" charset="0"/>
            </a:endParaRPr>
          </a:p>
        </p:txBody>
      </p:sp>
      <p:sp>
        <p:nvSpPr>
          <p:cNvPr id="14" name="Rettangolo 13"/>
          <p:cNvSpPr/>
          <p:nvPr/>
        </p:nvSpPr>
        <p:spPr>
          <a:xfrm>
            <a:off x="251520" y="3363838"/>
            <a:ext cx="8568952" cy="923330"/>
          </a:xfrm>
          <a:prstGeom prst="rect">
            <a:avLst/>
          </a:prstGeom>
        </p:spPr>
        <p:txBody>
          <a:bodyPr wrap="square">
            <a:spAutoFit/>
          </a:bodyPr>
          <a:lstStyle/>
          <a:p>
            <a:pPr algn="just"/>
            <a:r>
              <a:rPr lang="it-IT" dirty="0" smtClean="0">
                <a:latin typeface="Times New Roman" pitchFamily="18" charset="0"/>
                <a:cs typeface="Times New Roman" pitchFamily="18" charset="0"/>
              </a:rPr>
              <a:t>Il Patto, dunque, rappresenta il quadro delle linee guida della gestione della scuola, democraticamente espresse dai protagonisti delle singole istituzione scolastiche, a livello territoriale.</a:t>
            </a:r>
            <a:endParaRPr lang="it-IT" dirty="0">
              <a:latin typeface="Times New Roman" pitchFamily="18" charset="0"/>
              <a:cs typeface="Times New Roman" pitchFamily="18" charset="0"/>
            </a:endParaRPr>
          </a:p>
        </p:txBody>
      </p:sp>
      <p:pic>
        <p:nvPicPr>
          <p:cNvPr id="2050" name="Picture 2" descr="D:\Users\MI14718\Desktop\images (18).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6732240" y="2177541"/>
            <a:ext cx="2216075" cy="1245152"/>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up)">
                                      <p:cBhvr>
                                        <p:cTn id="7" dur="2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diamond(in)">
                                      <p:cBhvr>
                                        <p:cTn id="12" dur="20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diamond(in)">
                                      <p:cBhvr>
                                        <p:cTn id="17"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0" grpId="0"/>
      <p:bldP spid="1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MIUR.png"/>
          <p:cNvPicPr>
            <a:picLocks noChangeAspect="1"/>
          </p:cNvPicPr>
          <p:nvPr/>
        </p:nvPicPr>
        <p:blipFill>
          <a:blip r:embed="rId2" cstate="print"/>
          <a:stretch>
            <a:fillRect/>
          </a:stretch>
        </p:blipFill>
        <p:spPr>
          <a:xfrm>
            <a:off x="0" y="1"/>
            <a:ext cx="1686512" cy="555525"/>
          </a:xfrm>
          <a:prstGeom prst="rect">
            <a:avLst/>
          </a:prstGeom>
        </p:spPr>
      </p:pic>
      <p:pic>
        <p:nvPicPr>
          <p:cNvPr id="6" name="Immagine 5" descr="USR-CA_mod.jpg"/>
          <p:cNvPicPr>
            <a:picLocks noChangeAspect="1"/>
          </p:cNvPicPr>
          <p:nvPr/>
        </p:nvPicPr>
        <p:blipFill>
          <a:blip r:embed="rId3" cstate="print"/>
          <a:stretch>
            <a:fillRect/>
          </a:stretch>
        </p:blipFill>
        <p:spPr>
          <a:xfrm>
            <a:off x="7020272" y="1"/>
            <a:ext cx="2123728" cy="750094"/>
          </a:xfrm>
          <a:prstGeom prst="rect">
            <a:avLst/>
          </a:prstGeom>
        </p:spPr>
      </p:pic>
      <p:cxnSp>
        <p:nvCxnSpPr>
          <p:cNvPr id="8" name="Connettore 1 7"/>
          <p:cNvCxnSpPr/>
          <p:nvPr/>
        </p:nvCxnSpPr>
        <p:spPr>
          <a:xfrm>
            <a:off x="0" y="1203598"/>
            <a:ext cx="9144000" cy="0"/>
          </a:xfrm>
          <a:prstGeom prst="line">
            <a:avLst/>
          </a:prstGeom>
          <a:ln w="22225" cap="rnd" cmpd="sng">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Text Box 3"/>
          <p:cNvSpPr txBox="1">
            <a:spLocks noGrp="1" noChangeArrowheads="1"/>
          </p:cNvSpPr>
          <p:nvPr>
            <p:ph type="subTitle" idx="1"/>
          </p:nvPr>
        </p:nvSpPr>
        <p:spPr bwMode="auto">
          <a:xfrm>
            <a:off x="6876256" y="4515967"/>
            <a:ext cx="2267744" cy="320841"/>
          </a:xfrm>
          <a:prstGeom prst="rect">
            <a:avLst/>
          </a:prstGeom>
          <a:noFill/>
          <a:ln w="9525">
            <a:noFill/>
            <a:miter lim="800000"/>
            <a:headEnd/>
            <a:tailEnd/>
          </a:ln>
          <a:effectLst/>
        </p:spPr>
        <p:txBody>
          <a:bodyPr wrap="square" lIns="104379" tIns="52189" rIns="104379" bIns="52189">
            <a:spAutoFit/>
          </a:bodyPr>
          <a:lstStyle/>
          <a:p>
            <a:pPr algn="ctr" fontAlgn="auto">
              <a:spcBef>
                <a:spcPct val="50000"/>
              </a:spcBef>
              <a:spcAft>
                <a:spcPts val="0"/>
              </a:spcAft>
              <a:defRPr/>
            </a:pPr>
            <a:r>
              <a:rPr lang="it-IT" sz="1400" b="1" kern="0" dirty="0">
                <a:solidFill>
                  <a:schemeClr val="tx1"/>
                </a:solidFill>
                <a:cs typeface="Arial" charset="0"/>
              </a:rPr>
              <a:t>D.T. </a:t>
            </a:r>
            <a:r>
              <a:rPr lang="it-IT" sz="1400" b="1" kern="0" dirty="0" smtClean="0">
                <a:solidFill>
                  <a:schemeClr val="tx1"/>
                </a:solidFill>
                <a:cs typeface="Arial" charset="0"/>
              </a:rPr>
              <a:t>Gabriella </a:t>
            </a:r>
            <a:r>
              <a:rPr lang="it-IT" sz="1400" b="1" kern="0" dirty="0" err="1" smtClean="0">
                <a:solidFill>
                  <a:schemeClr val="tx1"/>
                </a:solidFill>
                <a:cs typeface="Arial" charset="0"/>
              </a:rPr>
              <a:t>Scaturro</a:t>
            </a:r>
            <a:endParaRPr lang="it-IT" sz="1400" b="1" kern="0" dirty="0">
              <a:solidFill>
                <a:schemeClr val="tx1"/>
              </a:solidFill>
              <a:cs typeface="Arial" charset="0"/>
            </a:endParaRPr>
          </a:p>
        </p:txBody>
      </p:sp>
      <p:sp>
        <p:nvSpPr>
          <p:cNvPr id="13" name="Rettangolo 12"/>
          <p:cNvSpPr/>
          <p:nvPr/>
        </p:nvSpPr>
        <p:spPr>
          <a:xfrm>
            <a:off x="0" y="483518"/>
            <a:ext cx="9144000" cy="400110"/>
          </a:xfrm>
          <a:prstGeom prst="rect">
            <a:avLst/>
          </a:prstGeom>
        </p:spPr>
        <p:txBody>
          <a:bodyPr wrap="square">
            <a:spAutoFit/>
          </a:bodyPr>
          <a:lstStyle/>
          <a:p>
            <a:pPr algn="ctr"/>
            <a:r>
              <a:rPr lang="it-IT" sz="2000" b="1" dirty="0" smtClean="0">
                <a:latin typeface="Times New Roman" pitchFamily="18" charset="0"/>
                <a:cs typeface="Times New Roman" pitchFamily="18" charset="0"/>
              </a:rPr>
              <a:t>Il Patto di Corresponsabilità Educativa</a:t>
            </a:r>
          </a:p>
        </p:txBody>
      </p:sp>
      <p:sp>
        <p:nvSpPr>
          <p:cNvPr id="10" name="Rettangolo 9"/>
          <p:cNvSpPr/>
          <p:nvPr/>
        </p:nvSpPr>
        <p:spPr>
          <a:xfrm>
            <a:off x="323528" y="1203598"/>
            <a:ext cx="8496944" cy="954107"/>
          </a:xfrm>
          <a:prstGeom prst="rect">
            <a:avLst/>
          </a:prstGeom>
        </p:spPr>
        <p:txBody>
          <a:bodyPr wrap="square">
            <a:spAutoFit/>
          </a:bodyPr>
          <a:lstStyle/>
          <a:p>
            <a:pPr algn="just"/>
            <a:r>
              <a:rPr lang="it-IT" dirty="0" smtClean="0">
                <a:latin typeface="Times New Roman" pitchFamily="18" charset="0"/>
                <a:cs typeface="Times New Roman" pitchFamily="18" charset="0"/>
              </a:rPr>
              <a:t>Al fine di consentire all’istituzione scolastica di realizzare con successo le finalità educative e formative, cui è istituzionalmente preposta, ciascun soggetto è tenuto ad adempiere correttamente ai doveri che l’ordinamento gli attribuisce</a:t>
            </a:r>
            <a:r>
              <a:rPr lang="it-IT" sz="2000" dirty="0" smtClean="0">
                <a:latin typeface="Times New Roman" pitchFamily="18" charset="0"/>
                <a:cs typeface="Times New Roman" pitchFamily="18" charset="0"/>
              </a:rPr>
              <a:t>.</a:t>
            </a:r>
            <a:endParaRPr lang="it-IT" sz="2000" dirty="0">
              <a:latin typeface="Times New Roman" pitchFamily="18" charset="0"/>
              <a:cs typeface="Times New Roman" pitchFamily="18" charset="0"/>
            </a:endParaRPr>
          </a:p>
        </p:txBody>
      </p:sp>
      <p:sp>
        <p:nvSpPr>
          <p:cNvPr id="9" name="Rettangolo 8"/>
          <p:cNvSpPr/>
          <p:nvPr/>
        </p:nvSpPr>
        <p:spPr>
          <a:xfrm>
            <a:off x="323528" y="3234925"/>
            <a:ext cx="8568952" cy="923330"/>
          </a:xfrm>
          <a:prstGeom prst="rect">
            <a:avLst/>
          </a:prstGeom>
        </p:spPr>
        <p:txBody>
          <a:bodyPr wrap="square">
            <a:spAutoFit/>
          </a:bodyPr>
          <a:lstStyle/>
          <a:p>
            <a:pPr algn="just"/>
            <a:r>
              <a:rPr lang="it-IT" dirty="0" smtClean="0">
                <a:latin typeface="Times New Roman" pitchFamily="18" charset="0"/>
                <a:cs typeface="Times New Roman" pitchFamily="18" charset="0"/>
              </a:rPr>
              <a:t>La condivisione degli obiettivi, il rispetto dei ruoli, le procedure di decisione e l'assunzione di responsabilità, nonché la qualità delle relazioni docenti/ genitori, docenti/docenti, docenti/studenti rappresentano fattori di qualità della scuola.</a:t>
            </a:r>
          </a:p>
        </p:txBody>
      </p:sp>
      <p:sp>
        <p:nvSpPr>
          <p:cNvPr id="11" name="Rettangolo 10"/>
          <p:cNvSpPr/>
          <p:nvPr/>
        </p:nvSpPr>
        <p:spPr>
          <a:xfrm>
            <a:off x="323528" y="2219262"/>
            <a:ext cx="8496944" cy="923330"/>
          </a:xfrm>
          <a:prstGeom prst="rect">
            <a:avLst/>
          </a:prstGeom>
        </p:spPr>
        <p:txBody>
          <a:bodyPr wrap="square">
            <a:spAutoFit/>
          </a:bodyPr>
          <a:lstStyle/>
          <a:p>
            <a:pPr algn="just"/>
            <a:r>
              <a:rPr lang="it-IT" dirty="0" smtClean="0">
                <a:latin typeface="Times New Roman" pitchFamily="18" charset="0"/>
                <a:cs typeface="Times New Roman" pitchFamily="18" charset="0"/>
              </a:rPr>
              <a:t>L’osservanza dei doveri compete anche al personale docente, non solo per quanto concerne gli adempimenti normativi, ma anche per quanto dettato dalla deontologia professionale.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up)">
                                      <p:cBhvr>
                                        <p:cTn id="7" dur="2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7" presetClass="entr" presetSubtype="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2000" fill="hold"/>
                                        <p:tgtEl>
                                          <p:spTgt spid="10"/>
                                        </p:tgtEl>
                                        <p:attrNameLst>
                                          <p:attrName>ppt_x</p:attrName>
                                        </p:attrNameLst>
                                      </p:cBhvr>
                                      <p:tavLst>
                                        <p:tav tm="0">
                                          <p:val>
                                            <p:strVal val="#ppt_x"/>
                                          </p:val>
                                        </p:tav>
                                        <p:tav tm="100000">
                                          <p:val>
                                            <p:strVal val="#ppt_x"/>
                                          </p:val>
                                        </p:tav>
                                      </p:tavLst>
                                    </p:anim>
                                    <p:anim calcmode="lin" valueType="num">
                                      <p:cBhvr additive="base">
                                        <p:cTn id="13" dur="2000" fill="hold"/>
                                        <p:tgtEl>
                                          <p:spTgt spid="10"/>
                                        </p:tgtEl>
                                        <p:attrNameLst>
                                          <p:attrName>ppt_y</p:attrName>
                                        </p:attrNameLst>
                                      </p:cBhvr>
                                      <p:tavLst>
                                        <p:tav tm="0">
                                          <p:val>
                                            <p:strVal val="0-#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7" presetClass="entr" presetSubtype="8"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2000" fill="hold"/>
                                        <p:tgtEl>
                                          <p:spTgt spid="11"/>
                                        </p:tgtEl>
                                        <p:attrNameLst>
                                          <p:attrName>ppt_x</p:attrName>
                                        </p:attrNameLst>
                                      </p:cBhvr>
                                      <p:tavLst>
                                        <p:tav tm="0">
                                          <p:val>
                                            <p:strVal val="0-#ppt_w/2"/>
                                          </p:val>
                                        </p:tav>
                                        <p:tav tm="100000">
                                          <p:val>
                                            <p:strVal val="#ppt_x"/>
                                          </p:val>
                                        </p:tav>
                                      </p:tavLst>
                                    </p:anim>
                                    <p:anim calcmode="lin" valueType="num">
                                      <p:cBhvr additive="base">
                                        <p:cTn id="19" dur="20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7" presetClass="entr" presetSubtype="4"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2000" fill="hold"/>
                                        <p:tgtEl>
                                          <p:spTgt spid="9"/>
                                        </p:tgtEl>
                                        <p:attrNameLst>
                                          <p:attrName>ppt_x</p:attrName>
                                        </p:attrNameLst>
                                      </p:cBhvr>
                                      <p:tavLst>
                                        <p:tav tm="0">
                                          <p:val>
                                            <p:strVal val="#ppt_x"/>
                                          </p:val>
                                        </p:tav>
                                        <p:tav tm="100000">
                                          <p:val>
                                            <p:strVal val="#ppt_x"/>
                                          </p:val>
                                        </p:tav>
                                      </p:tavLst>
                                    </p:anim>
                                    <p:anim calcmode="lin" valueType="num">
                                      <p:cBhvr additive="base">
                                        <p:cTn id="25" dur="20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0" grpId="0"/>
      <p:bldP spid="9" grpId="0"/>
      <p:bldP spid="11"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MIUR.png"/>
          <p:cNvPicPr>
            <a:picLocks noChangeAspect="1"/>
          </p:cNvPicPr>
          <p:nvPr/>
        </p:nvPicPr>
        <p:blipFill>
          <a:blip r:embed="rId2" cstate="print"/>
          <a:stretch>
            <a:fillRect/>
          </a:stretch>
        </p:blipFill>
        <p:spPr>
          <a:xfrm>
            <a:off x="0" y="1"/>
            <a:ext cx="1686512" cy="555525"/>
          </a:xfrm>
          <a:prstGeom prst="rect">
            <a:avLst/>
          </a:prstGeom>
        </p:spPr>
      </p:pic>
      <p:pic>
        <p:nvPicPr>
          <p:cNvPr id="6" name="Immagine 5" descr="USR-CA_mod.jpg"/>
          <p:cNvPicPr>
            <a:picLocks noChangeAspect="1"/>
          </p:cNvPicPr>
          <p:nvPr/>
        </p:nvPicPr>
        <p:blipFill>
          <a:blip r:embed="rId3" cstate="print"/>
          <a:stretch>
            <a:fillRect/>
          </a:stretch>
        </p:blipFill>
        <p:spPr>
          <a:xfrm>
            <a:off x="7020272" y="1"/>
            <a:ext cx="2123728" cy="750094"/>
          </a:xfrm>
          <a:prstGeom prst="rect">
            <a:avLst/>
          </a:prstGeom>
        </p:spPr>
      </p:pic>
      <p:cxnSp>
        <p:nvCxnSpPr>
          <p:cNvPr id="8" name="Connettore 1 7"/>
          <p:cNvCxnSpPr/>
          <p:nvPr/>
        </p:nvCxnSpPr>
        <p:spPr>
          <a:xfrm>
            <a:off x="0" y="1203598"/>
            <a:ext cx="9144000" cy="0"/>
          </a:xfrm>
          <a:prstGeom prst="line">
            <a:avLst/>
          </a:prstGeom>
          <a:ln w="22225" cap="rnd" cmpd="sng">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Text Box 3"/>
          <p:cNvSpPr txBox="1">
            <a:spLocks noGrp="1" noChangeArrowheads="1"/>
          </p:cNvSpPr>
          <p:nvPr>
            <p:ph type="subTitle" idx="1"/>
          </p:nvPr>
        </p:nvSpPr>
        <p:spPr bwMode="auto">
          <a:xfrm>
            <a:off x="7020272" y="4515967"/>
            <a:ext cx="2016224" cy="320841"/>
          </a:xfrm>
          <a:prstGeom prst="rect">
            <a:avLst/>
          </a:prstGeom>
          <a:noFill/>
          <a:ln w="9525">
            <a:noFill/>
            <a:miter lim="800000"/>
            <a:headEnd/>
            <a:tailEnd/>
          </a:ln>
          <a:effectLst/>
        </p:spPr>
        <p:txBody>
          <a:bodyPr wrap="square" lIns="104379" tIns="52189" rIns="104379" bIns="52189">
            <a:spAutoFit/>
          </a:bodyPr>
          <a:lstStyle/>
          <a:p>
            <a:pPr algn="ctr" fontAlgn="auto">
              <a:spcBef>
                <a:spcPct val="50000"/>
              </a:spcBef>
              <a:spcAft>
                <a:spcPts val="0"/>
              </a:spcAft>
              <a:defRPr/>
            </a:pPr>
            <a:r>
              <a:rPr lang="it-IT" sz="1400" b="1" kern="0" dirty="0">
                <a:solidFill>
                  <a:schemeClr val="tx1"/>
                </a:solidFill>
                <a:cs typeface="Arial" charset="0"/>
              </a:rPr>
              <a:t>D.T. </a:t>
            </a:r>
            <a:r>
              <a:rPr lang="it-IT" sz="1400" b="1" kern="0" dirty="0" smtClean="0">
                <a:solidFill>
                  <a:schemeClr val="tx1"/>
                </a:solidFill>
                <a:cs typeface="Arial" charset="0"/>
              </a:rPr>
              <a:t>Gabriella </a:t>
            </a:r>
            <a:r>
              <a:rPr lang="it-IT" sz="1400" b="1" kern="0" dirty="0" err="1" smtClean="0">
                <a:solidFill>
                  <a:schemeClr val="tx1"/>
                </a:solidFill>
                <a:cs typeface="Arial" charset="0"/>
              </a:rPr>
              <a:t>Scaturro</a:t>
            </a:r>
            <a:endParaRPr lang="it-IT" sz="1400" b="1" kern="0" dirty="0">
              <a:solidFill>
                <a:schemeClr val="tx1"/>
              </a:solidFill>
              <a:cs typeface="Arial" charset="0"/>
            </a:endParaRPr>
          </a:p>
        </p:txBody>
      </p:sp>
      <p:sp>
        <p:nvSpPr>
          <p:cNvPr id="13" name="Rettangolo 12"/>
          <p:cNvSpPr/>
          <p:nvPr/>
        </p:nvSpPr>
        <p:spPr>
          <a:xfrm>
            <a:off x="0" y="483518"/>
            <a:ext cx="9144000" cy="400110"/>
          </a:xfrm>
          <a:prstGeom prst="rect">
            <a:avLst/>
          </a:prstGeom>
        </p:spPr>
        <p:txBody>
          <a:bodyPr wrap="square">
            <a:spAutoFit/>
          </a:bodyPr>
          <a:lstStyle/>
          <a:p>
            <a:pPr algn="ctr"/>
            <a:r>
              <a:rPr lang="it-IT" sz="2000" b="1" dirty="0" smtClean="0">
                <a:latin typeface="Times New Roman" pitchFamily="18" charset="0"/>
                <a:cs typeface="Times New Roman" pitchFamily="18" charset="0"/>
              </a:rPr>
              <a:t>Il Patto di Corresponsabilità Educativa</a:t>
            </a:r>
          </a:p>
        </p:txBody>
      </p:sp>
      <p:sp>
        <p:nvSpPr>
          <p:cNvPr id="10" name="Rettangolo 9"/>
          <p:cNvSpPr/>
          <p:nvPr/>
        </p:nvSpPr>
        <p:spPr>
          <a:xfrm>
            <a:off x="179512" y="1203598"/>
            <a:ext cx="8784976" cy="1477328"/>
          </a:xfrm>
          <a:prstGeom prst="rect">
            <a:avLst/>
          </a:prstGeom>
        </p:spPr>
        <p:txBody>
          <a:bodyPr wrap="square">
            <a:spAutoFit/>
          </a:bodyPr>
          <a:lstStyle/>
          <a:p>
            <a:r>
              <a:rPr lang="it-IT" dirty="0" smtClean="0">
                <a:latin typeface="Times New Roman" pitchFamily="18" charset="0"/>
                <a:cs typeface="Times New Roman" pitchFamily="18" charset="0"/>
              </a:rPr>
              <a:t>È opportuno e auspicabile che il processo di redazione del </a:t>
            </a:r>
            <a:r>
              <a:rPr lang="it-IT" b="1" dirty="0" smtClean="0">
                <a:latin typeface="Times New Roman" pitchFamily="18" charset="0"/>
                <a:cs typeface="Times New Roman" pitchFamily="18" charset="0"/>
              </a:rPr>
              <a:t>patto </a:t>
            </a:r>
            <a:r>
              <a:rPr lang="it-IT" dirty="0" smtClean="0">
                <a:latin typeface="Times New Roman" pitchFamily="18" charset="0"/>
                <a:cs typeface="Times New Roman" pitchFamily="18" charset="0"/>
              </a:rPr>
              <a:t>sia esso stesso esperienza di corresponsabilità tra la scuola e la componente genitori, in tutte le sue espressioni. In tal senso ogni Istituto, nella sua autonomia, individuerà le procedure interne indispensabili a favorire la massima condivisione e collaborazione nella redazione della proposta da sottoporre alla firma dei singoli genitori.</a:t>
            </a:r>
            <a:endParaRPr lang="it-IT" dirty="0">
              <a:latin typeface="Times New Roman" pitchFamily="18" charset="0"/>
              <a:cs typeface="Times New Roman" pitchFamily="18" charset="0"/>
            </a:endParaRPr>
          </a:p>
        </p:txBody>
      </p:sp>
      <p:sp>
        <p:nvSpPr>
          <p:cNvPr id="11" name="Rettangolo 10"/>
          <p:cNvSpPr/>
          <p:nvPr/>
        </p:nvSpPr>
        <p:spPr>
          <a:xfrm>
            <a:off x="179512" y="3723878"/>
            <a:ext cx="8784976" cy="923330"/>
          </a:xfrm>
          <a:prstGeom prst="rect">
            <a:avLst/>
          </a:prstGeom>
        </p:spPr>
        <p:txBody>
          <a:bodyPr wrap="square">
            <a:spAutoFit/>
          </a:bodyPr>
          <a:lstStyle/>
          <a:p>
            <a:pPr algn="just"/>
            <a:r>
              <a:rPr lang="it-IT" dirty="0" smtClean="0">
                <a:latin typeface="Times New Roman" pitchFamily="18" charset="0"/>
                <a:cs typeface="Times New Roman" pitchFamily="18" charset="0"/>
              </a:rPr>
              <a:t>La normativa disciplina l’atto della sottoscrizione (art. 5 bis comma 1) disponendo che debba avvenire, da parte dei genitori e degli studenti, “contestualmente all’iscrizione all’istituzione scolastica”.</a:t>
            </a:r>
          </a:p>
        </p:txBody>
      </p:sp>
      <p:pic>
        <p:nvPicPr>
          <p:cNvPr id="1026" name="Picture 2" descr="D:\Users\MI14718\Desktop\images (18).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6581372" y="2427734"/>
            <a:ext cx="2358405" cy="1203746"/>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up)">
                                      <p:cBhvr>
                                        <p:cTn id="7" dur="2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diamond(in)">
                                      <p:cBhvr>
                                        <p:cTn id="12" dur="20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diamond(in)">
                                      <p:cBhvr>
                                        <p:cTn id="1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0" grpId="0"/>
      <p:bldP spid="11"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MIUR.png"/>
          <p:cNvPicPr>
            <a:picLocks noChangeAspect="1"/>
          </p:cNvPicPr>
          <p:nvPr/>
        </p:nvPicPr>
        <p:blipFill>
          <a:blip r:embed="rId2" cstate="print"/>
          <a:stretch>
            <a:fillRect/>
          </a:stretch>
        </p:blipFill>
        <p:spPr>
          <a:xfrm>
            <a:off x="0" y="1"/>
            <a:ext cx="1686512" cy="555525"/>
          </a:xfrm>
          <a:prstGeom prst="rect">
            <a:avLst/>
          </a:prstGeom>
        </p:spPr>
      </p:pic>
      <p:pic>
        <p:nvPicPr>
          <p:cNvPr id="6" name="Immagine 5" descr="USR-CA_mod.jpg"/>
          <p:cNvPicPr>
            <a:picLocks noChangeAspect="1"/>
          </p:cNvPicPr>
          <p:nvPr/>
        </p:nvPicPr>
        <p:blipFill>
          <a:blip r:embed="rId3" cstate="print"/>
          <a:stretch>
            <a:fillRect/>
          </a:stretch>
        </p:blipFill>
        <p:spPr>
          <a:xfrm>
            <a:off x="7020272" y="1"/>
            <a:ext cx="2123728" cy="750094"/>
          </a:xfrm>
          <a:prstGeom prst="rect">
            <a:avLst/>
          </a:prstGeom>
        </p:spPr>
      </p:pic>
      <p:cxnSp>
        <p:nvCxnSpPr>
          <p:cNvPr id="8" name="Connettore 1 7"/>
          <p:cNvCxnSpPr/>
          <p:nvPr/>
        </p:nvCxnSpPr>
        <p:spPr>
          <a:xfrm>
            <a:off x="0" y="1203598"/>
            <a:ext cx="9144000" cy="0"/>
          </a:xfrm>
          <a:prstGeom prst="line">
            <a:avLst/>
          </a:prstGeom>
          <a:ln w="22225" cap="rnd" cmpd="sng">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Text Box 3"/>
          <p:cNvSpPr txBox="1">
            <a:spLocks noGrp="1" noChangeArrowheads="1"/>
          </p:cNvSpPr>
          <p:nvPr>
            <p:ph type="subTitle" idx="1"/>
          </p:nvPr>
        </p:nvSpPr>
        <p:spPr bwMode="auto">
          <a:xfrm>
            <a:off x="7092280" y="4515967"/>
            <a:ext cx="2016224" cy="320841"/>
          </a:xfrm>
          <a:prstGeom prst="rect">
            <a:avLst/>
          </a:prstGeom>
          <a:noFill/>
          <a:ln w="9525">
            <a:noFill/>
            <a:miter lim="800000"/>
            <a:headEnd/>
            <a:tailEnd/>
          </a:ln>
          <a:effectLst/>
        </p:spPr>
        <p:txBody>
          <a:bodyPr wrap="square" lIns="104379" tIns="52189" rIns="104379" bIns="52189">
            <a:spAutoFit/>
          </a:bodyPr>
          <a:lstStyle/>
          <a:p>
            <a:pPr algn="ctr" fontAlgn="auto">
              <a:spcBef>
                <a:spcPct val="50000"/>
              </a:spcBef>
              <a:spcAft>
                <a:spcPts val="0"/>
              </a:spcAft>
              <a:defRPr/>
            </a:pPr>
            <a:r>
              <a:rPr lang="it-IT" sz="1400" b="1" kern="0" dirty="0">
                <a:solidFill>
                  <a:schemeClr val="tx1"/>
                </a:solidFill>
                <a:cs typeface="Arial" charset="0"/>
              </a:rPr>
              <a:t>D.T. </a:t>
            </a:r>
            <a:r>
              <a:rPr lang="it-IT" sz="1400" b="1" kern="0" dirty="0" smtClean="0">
                <a:solidFill>
                  <a:schemeClr val="tx1"/>
                </a:solidFill>
                <a:cs typeface="Arial" charset="0"/>
              </a:rPr>
              <a:t>Gabriella </a:t>
            </a:r>
            <a:r>
              <a:rPr lang="it-IT" sz="1400" b="1" kern="0" dirty="0" err="1" smtClean="0">
                <a:solidFill>
                  <a:schemeClr val="tx1"/>
                </a:solidFill>
                <a:cs typeface="Arial" charset="0"/>
              </a:rPr>
              <a:t>Scaturro</a:t>
            </a:r>
            <a:endParaRPr lang="it-IT" sz="1400" b="1" kern="0" dirty="0">
              <a:solidFill>
                <a:schemeClr val="tx1"/>
              </a:solidFill>
              <a:cs typeface="Arial" charset="0"/>
            </a:endParaRPr>
          </a:p>
        </p:txBody>
      </p:sp>
      <p:sp>
        <p:nvSpPr>
          <p:cNvPr id="13" name="Rettangolo 12"/>
          <p:cNvSpPr/>
          <p:nvPr/>
        </p:nvSpPr>
        <p:spPr>
          <a:xfrm>
            <a:off x="0" y="483518"/>
            <a:ext cx="9144000" cy="400110"/>
          </a:xfrm>
          <a:prstGeom prst="rect">
            <a:avLst/>
          </a:prstGeom>
        </p:spPr>
        <p:txBody>
          <a:bodyPr wrap="square">
            <a:spAutoFit/>
          </a:bodyPr>
          <a:lstStyle/>
          <a:p>
            <a:pPr algn="ctr"/>
            <a:r>
              <a:rPr lang="it-IT" sz="2000" b="1" dirty="0" smtClean="0">
                <a:latin typeface="Times New Roman" pitchFamily="18" charset="0"/>
                <a:cs typeface="Times New Roman" pitchFamily="18" charset="0"/>
              </a:rPr>
              <a:t>Il Patto di Corresponsabilità Educativa</a:t>
            </a:r>
          </a:p>
        </p:txBody>
      </p:sp>
      <p:sp>
        <p:nvSpPr>
          <p:cNvPr id="10" name="Rettangolo 9"/>
          <p:cNvSpPr/>
          <p:nvPr/>
        </p:nvSpPr>
        <p:spPr>
          <a:xfrm>
            <a:off x="107504" y="1275606"/>
            <a:ext cx="8856984" cy="1200329"/>
          </a:xfrm>
          <a:prstGeom prst="rect">
            <a:avLst/>
          </a:prstGeom>
        </p:spPr>
        <p:txBody>
          <a:bodyPr wrap="square">
            <a:spAutoFit/>
          </a:bodyPr>
          <a:lstStyle/>
          <a:p>
            <a:pPr algn="just"/>
            <a:r>
              <a:rPr lang="it-IT" dirty="0" smtClean="0">
                <a:latin typeface="Times New Roman" pitchFamily="18" charset="0"/>
                <a:cs typeface="Times New Roman" pitchFamily="18" charset="0"/>
              </a:rPr>
              <a:t>Nel favorire rapporti sempre più sinergici tra </a:t>
            </a:r>
            <a:r>
              <a:rPr lang="it-IT" b="1" dirty="0" smtClean="0">
                <a:latin typeface="Times New Roman" pitchFamily="18" charset="0"/>
                <a:cs typeface="Times New Roman" pitchFamily="18" charset="0"/>
              </a:rPr>
              <a:t>scuola</a:t>
            </a:r>
            <a:r>
              <a:rPr lang="it-IT" dirty="0" smtClean="0">
                <a:latin typeface="Times New Roman" pitchFamily="18" charset="0"/>
                <a:cs typeface="Times New Roman" pitchFamily="18" charset="0"/>
              </a:rPr>
              <a:t> e </a:t>
            </a:r>
            <a:r>
              <a:rPr lang="it-IT" b="1" dirty="0" smtClean="0">
                <a:latin typeface="Times New Roman" pitchFamily="18" charset="0"/>
                <a:cs typeface="Times New Roman" pitchFamily="18" charset="0"/>
              </a:rPr>
              <a:t>famiglia</a:t>
            </a:r>
            <a:r>
              <a:rPr lang="it-IT" dirty="0" smtClean="0">
                <a:latin typeface="Times New Roman" pitchFamily="18" charset="0"/>
                <a:cs typeface="Times New Roman" pitchFamily="18" charset="0"/>
              </a:rPr>
              <a:t>, va tenuta in debita considerazione l’apertura al dialogo con i genitori separati, affidatari e non, e la considerazione del diritto di questi ultimi a essere informati e coinvolti nei processi educativi che interessano i loro figli, come premessa necessaria alla valorizzazione della </a:t>
            </a:r>
            <a:r>
              <a:rPr lang="it-IT" dirty="0" err="1" smtClean="0">
                <a:latin typeface="Times New Roman" pitchFamily="18" charset="0"/>
                <a:cs typeface="Times New Roman" pitchFamily="18" charset="0"/>
              </a:rPr>
              <a:t>bigenitorialità</a:t>
            </a:r>
            <a:r>
              <a:rPr lang="it-IT" dirty="0" smtClean="0">
                <a:latin typeface="Times New Roman" pitchFamily="18" charset="0"/>
                <a:cs typeface="Times New Roman" pitchFamily="18" charset="0"/>
              </a:rPr>
              <a:t>.</a:t>
            </a:r>
            <a:endParaRPr lang="it-IT" dirty="0">
              <a:latin typeface="Times New Roman" pitchFamily="18" charset="0"/>
              <a:cs typeface="Times New Roman" pitchFamily="18" charset="0"/>
            </a:endParaRPr>
          </a:p>
        </p:txBody>
      </p:sp>
      <p:pic>
        <p:nvPicPr>
          <p:cNvPr id="8195" name="Picture 3"/>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6084168" y="2787774"/>
            <a:ext cx="2771775" cy="164782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up)">
                                      <p:cBhvr>
                                        <p:cTn id="7" dur="2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diamond(in)">
                                      <p:cBhvr>
                                        <p:cTn id="12"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0"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MIUR.png"/>
          <p:cNvPicPr>
            <a:picLocks noChangeAspect="1"/>
          </p:cNvPicPr>
          <p:nvPr/>
        </p:nvPicPr>
        <p:blipFill>
          <a:blip r:embed="rId2" cstate="print"/>
          <a:stretch>
            <a:fillRect/>
          </a:stretch>
        </p:blipFill>
        <p:spPr>
          <a:xfrm>
            <a:off x="0" y="1"/>
            <a:ext cx="1686512" cy="555525"/>
          </a:xfrm>
          <a:prstGeom prst="rect">
            <a:avLst/>
          </a:prstGeom>
        </p:spPr>
      </p:pic>
      <p:pic>
        <p:nvPicPr>
          <p:cNvPr id="6" name="Immagine 5" descr="USR-CA_mod.jpg"/>
          <p:cNvPicPr>
            <a:picLocks noChangeAspect="1"/>
          </p:cNvPicPr>
          <p:nvPr/>
        </p:nvPicPr>
        <p:blipFill>
          <a:blip r:embed="rId3" cstate="print"/>
          <a:stretch>
            <a:fillRect/>
          </a:stretch>
        </p:blipFill>
        <p:spPr>
          <a:xfrm>
            <a:off x="7020272" y="1"/>
            <a:ext cx="2123728" cy="750094"/>
          </a:xfrm>
          <a:prstGeom prst="rect">
            <a:avLst/>
          </a:prstGeom>
        </p:spPr>
      </p:pic>
      <p:cxnSp>
        <p:nvCxnSpPr>
          <p:cNvPr id="8" name="Connettore 1 7"/>
          <p:cNvCxnSpPr/>
          <p:nvPr/>
        </p:nvCxnSpPr>
        <p:spPr>
          <a:xfrm>
            <a:off x="0" y="1203598"/>
            <a:ext cx="9144000" cy="0"/>
          </a:xfrm>
          <a:prstGeom prst="line">
            <a:avLst/>
          </a:prstGeom>
          <a:ln w="22225" cap="rnd" cmpd="sng">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Text Box 3"/>
          <p:cNvSpPr txBox="1">
            <a:spLocks noGrp="1" noChangeArrowheads="1"/>
          </p:cNvSpPr>
          <p:nvPr>
            <p:ph type="subTitle" idx="1"/>
          </p:nvPr>
        </p:nvSpPr>
        <p:spPr bwMode="auto">
          <a:xfrm>
            <a:off x="6588224" y="4526856"/>
            <a:ext cx="2411760" cy="320841"/>
          </a:xfrm>
          <a:prstGeom prst="rect">
            <a:avLst/>
          </a:prstGeom>
          <a:noFill/>
          <a:ln w="9525">
            <a:noFill/>
            <a:miter lim="800000"/>
            <a:headEnd/>
            <a:tailEnd/>
          </a:ln>
          <a:effectLst/>
        </p:spPr>
        <p:txBody>
          <a:bodyPr wrap="square" lIns="104379" tIns="52189" rIns="104379" bIns="52189">
            <a:spAutoFit/>
          </a:bodyPr>
          <a:lstStyle/>
          <a:p>
            <a:pPr algn="ctr" fontAlgn="auto">
              <a:spcBef>
                <a:spcPct val="50000"/>
              </a:spcBef>
              <a:spcAft>
                <a:spcPts val="0"/>
              </a:spcAft>
              <a:defRPr/>
            </a:pPr>
            <a:r>
              <a:rPr lang="it-IT" sz="1400" b="1" kern="0" dirty="0">
                <a:solidFill>
                  <a:schemeClr val="tx1"/>
                </a:solidFill>
                <a:cs typeface="Arial" charset="0"/>
              </a:rPr>
              <a:t>D.T. </a:t>
            </a:r>
            <a:r>
              <a:rPr lang="it-IT" sz="1400" b="1" kern="0" dirty="0" smtClean="0">
                <a:solidFill>
                  <a:schemeClr val="tx1"/>
                </a:solidFill>
                <a:cs typeface="Arial" charset="0"/>
              </a:rPr>
              <a:t>Gabriella </a:t>
            </a:r>
            <a:r>
              <a:rPr lang="it-IT" sz="1400" b="1" kern="0" dirty="0" err="1" smtClean="0">
                <a:solidFill>
                  <a:schemeClr val="tx1"/>
                </a:solidFill>
                <a:cs typeface="Arial" charset="0"/>
              </a:rPr>
              <a:t>Scaturro</a:t>
            </a:r>
            <a:endParaRPr lang="it-IT" sz="1400" b="1" kern="0" dirty="0">
              <a:solidFill>
                <a:schemeClr val="tx1"/>
              </a:solidFill>
              <a:cs typeface="Arial" charset="0"/>
            </a:endParaRPr>
          </a:p>
        </p:txBody>
      </p:sp>
      <p:sp>
        <p:nvSpPr>
          <p:cNvPr id="13" name="Rettangolo 12"/>
          <p:cNvSpPr/>
          <p:nvPr/>
        </p:nvSpPr>
        <p:spPr>
          <a:xfrm>
            <a:off x="0" y="483518"/>
            <a:ext cx="9144000" cy="677108"/>
          </a:xfrm>
          <a:prstGeom prst="rect">
            <a:avLst/>
          </a:prstGeom>
        </p:spPr>
        <p:txBody>
          <a:bodyPr wrap="square">
            <a:spAutoFit/>
          </a:bodyPr>
          <a:lstStyle/>
          <a:p>
            <a:pPr algn="ctr"/>
            <a:r>
              <a:rPr lang="it-IT" sz="2400" b="1" dirty="0" smtClean="0">
                <a:latin typeface="Times New Roman" pitchFamily="18" charset="0"/>
                <a:cs typeface="Times New Roman" pitchFamily="18" charset="0"/>
              </a:rPr>
              <a:t>Statuto delle studentesse e degli studenti</a:t>
            </a:r>
          </a:p>
          <a:p>
            <a:pPr algn="ctr"/>
            <a:r>
              <a:rPr lang="it-IT" sz="1400" b="1" i="1" dirty="0" smtClean="0">
                <a:latin typeface="Times New Roman" pitchFamily="18" charset="0"/>
                <a:cs typeface="Times New Roman" pitchFamily="18" charset="0"/>
              </a:rPr>
              <a:t>(DPR 249/98 come modificato dal DPR 235/07)</a:t>
            </a:r>
          </a:p>
        </p:txBody>
      </p:sp>
      <p:sp>
        <p:nvSpPr>
          <p:cNvPr id="10" name="Rettangolo 9"/>
          <p:cNvSpPr/>
          <p:nvPr/>
        </p:nvSpPr>
        <p:spPr>
          <a:xfrm>
            <a:off x="395536" y="1491630"/>
            <a:ext cx="8424936" cy="923330"/>
          </a:xfrm>
          <a:prstGeom prst="rect">
            <a:avLst/>
          </a:prstGeom>
        </p:spPr>
        <p:txBody>
          <a:bodyPr wrap="square">
            <a:spAutoFit/>
          </a:bodyPr>
          <a:lstStyle/>
          <a:p>
            <a:pPr algn="just"/>
            <a:r>
              <a:rPr lang="it-IT" dirty="0" smtClean="0">
                <a:latin typeface="Times New Roman" pitchFamily="18" charset="0"/>
                <a:cs typeface="Times New Roman" pitchFamily="18" charset="0"/>
              </a:rPr>
              <a:t>È</a:t>
            </a:r>
            <a:r>
              <a:rPr lang="it-IT" dirty="0" smtClean="0"/>
              <a:t> </a:t>
            </a:r>
            <a:r>
              <a:rPr lang="it-IT" dirty="0" smtClean="0">
                <a:latin typeface="Times New Roman" pitchFamily="18" charset="0"/>
                <a:cs typeface="Times New Roman" pitchFamily="18" charset="0"/>
              </a:rPr>
              <a:t>uno strumento operativo atto ad affermare e diffondere la cultura dei diritti e dei doveri tra gli studenti, tra i docenti e il personale ATA, i quali devono predisporre le condizioni per l’esercizio di tali diritti e per la tutela contro eventuali violazioni.</a:t>
            </a:r>
            <a:endParaRPr lang="it-IT" dirty="0">
              <a:latin typeface="Times New Roman" pitchFamily="18" charset="0"/>
              <a:cs typeface="Times New Roman" pitchFamily="18" charset="0"/>
            </a:endParaRPr>
          </a:p>
        </p:txBody>
      </p:sp>
      <p:sp>
        <p:nvSpPr>
          <p:cNvPr id="9" name="Rettangolo 8"/>
          <p:cNvSpPr/>
          <p:nvPr/>
        </p:nvSpPr>
        <p:spPr>
          <a:xfrm>
            <a:off x="467544" y="2859782"/>
            <a:ext cx="8280920" cy="369332"/>
          </a:xfrm>
          <a:prstGeom prst="rect">
            <a:avLst/>
          </a:prstGeom>
        </p:spPr>
        <p:txBody>
          <a:bodyPr wrap="square">
            <a:spAutoFit/>
          </a:bodyPr>
          <a:lstStyle/>
          <a:p>
            <a:pPr algn="just"/>
            <a:r>
              <a:rPr lang="it-IT" dirty="0" smtClean="0">
                <a:latin typeface="Times New Roman" pitchFamily="18" charset="0"/>
                <a:cs typeface="Times New Roman" pitchFamily="18" charset="0"/>
              </a:rPr>
              <a:t>Le modifiche apportate dal DPR 235/07 riguardano in particolare:</a:t>
            </a:r>
            <a:endParaRPr lang="it-IT" dirty="0">
              <a:latin typeface="Times New Roman" pitchFamily="18" charset="0"/>
              <a:cs typeface="Times New Roman" pitchFamily="18" charset="0"/>
            </a:endParaRPr>
          </a:p>
        </p:txBody>
      </p:sp>
      <p:sp>
        <p:nvSpPr>
          <p:cNvPr id="14" name="Rettangolo 13"/>
          <p:cNvSpPr/>
          <p:nvPr/>
        </p:nvSpPr>
        <p:spPr>
          <a:xfrm>
            <a:off x="539552" y="3363838"/>
            <a:ext cx="8208912" cy="1200329"/>
          </a:xfrm>
          <a:prstGeom prst="rect">
            <a:avLst/>
          </a:prstGeom>
        </p:spPr>
        <p:txBody>
          <a:bodyPr wrap="square">
            <a:spAutoFit/>
          </a:bodyPr>
          <a:lstStyle/>
          <a:p>
            <a:pPr>
              <a:buFont typeface="Arial" pitchFamily="34" charset="0"/>
              <a:buChar char="•"/>
            </a:pPr>
            <a:r>
              <a:rPr lang="it-IT" dirty="0" smtClean="0">
                <a:latin typeface="Times New Roman" pitchFamily="18" charset="0"/>
                <a:cs typeface="Times New Roman" pitchFamily="18" charset="0"/>
              </a:rPr>
              <a:t>infrazioni disciplinari;</a:t>
            </a:r>
          </a:p>
          <a:p>
            <a:pPr>
              <a:buFont typeface="Arial" pitchFamily="34" charset="0"/>
              <a:buChar char="•"/>
            </a:pPr>
            <a:r>
              <a:rPr lang="it-IT" dirty="0" smtClean="0">
                <a:latin typeface="Times New Roman" pitchFamily="18" charset="0"/>
                <a:cs typeface="Times New Roman" pitchFamily="18" charset="0"/>
              </a:rPr>
              <a:t>sanzioni applicabili;</a:t>
            </a:r>
          </a:p>
          <a:p>
            <a:pPr>
              <a:buFont typeface="Arial" pitchFamily="34" charset="0"/>
              <a:buChar char="•"/>
            </a:pPr>
            <a:r>
              <a:rPr lang="it-IT" dirty="0" smtClean="0">
                <a:latin typeface="Times New Roman" pitchFamily="18" charset="0"/>
                <a:cs typeface="Times New Roman" pitchFamily="18" charset="0"/>
              </a:rPr>
              <a:t>impugnazione delle sanzioni;</a:t>
            </a:r>
          </a:p>
          <a:p>
            <a:pPr>
              <a:buFont typeface="Arial" pitchFamily="34" charset="0"/>
              <a:buChar char="•"/>
            </a:pPr>
            <a:r>
              <a:rPr lang="it-IT" dirty="0" smtClean="0">
                <a:latin typeface="Times New Roman" pitchFamily="18" charset="0"/>
                <a:cs typeface="Times New Roman" pitchFamily="18" charset="0"/>
              </a:rPr>
              <a:t>sottoscrizione del Patto Educativo di Corresponsabilità.</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up)">
                                      <p:cBhvr>
                                        <p:cTn id="7" dur="2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diamond(in)">
                                      <p:cBhvr>
                                        <p:cTn id="12" dur="20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randombar(horizontal)">
                                      <p:cBhvr>
                                        <p:cTn id="17" dur="20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randombar(horizontal)">
                                      <p:cBhvr>
                                        <p:cTn id="22"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0" grpId="0"/>
      <p:bldP spid="9" grpId="0"/>
      <p:bldP spid="1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MIUR.png"/>
          <p:cNvPicPr>
            <a:picLocks noChangeAspect="1"/>
          </p:cNvPicPr>
          <p:nvPr/>
        </p:nvPicPr>
        <p:blipFill>
          <a:blip r:embed="rId2" cstate="print"/>
          <a:stretch>
            <a:fillRect/>
          </a:stretch>
        </p:blipFill>
        <p:spPr>
          <a:xfrm>
            <a:off x="0" y="1"/>
            <a:ext cx="1686512" cy="555525"/>
          </a:xfrm>
          <a:prstGeom prst="rect">
            <a:avLst/>
          </a:prstGeom>
        </p:spPr>
      </p:pic>
      <p:pic>
        <p:nvPicPr>
          <p:cNvPr id="6" name="Immagine 5" descr="USR-CA_mod.jpg"/>
          <p:cNvPicPr>
            <a:picLocks noChangeAspect="1"/>
          </p:cNvPicPr>
          <p:nvPr/>
        </p:nvPicPr>
        <p:blipFill>
          <a:blip r:embed="rId3" cstate="print"/>
          <a:stretch>
            <a:fillRect/>
          </a:stretch>
        </p:blipFill>
        <p:spPr>
          <a:xfrm>
            <a:off x="7020272" y="1"/>
            <a:ext cx="2123728" cy="750094"/>
          </a:xfrm>
          <a:prstGeom prst="rect">
            <a:avLst/>
          </a:prstGeom>
        </p:spPr>
      </p:pic>
      <p:cxnSp>
        <p:nvCxnSpPr>
          <p:cNvPr id="8" name="Connettore 1 7"/>
          <p:cNvCxnSpPr/>
          <p:nvPr/>
        </p:nvCxnSpPr>
        <p:spPr>
          <a:xfrm>
            <a:off x="0" y="1203598"/>
            <a:ext cx="9144000" cy="0"/>
          </a:xfrm>
          <a:prstGeom prst="line">
            <a:avLst/>
          </a:prstGeom>
          <a:ln w="22225" cap="rnd" cmpd="sng">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Text Box 3"/>
          <p:cNvSpPr txBox="1">
            <a:spLocks noGrp="1" noChangeArrowheads="1"/>
          </p:cNvSpPr>
          <p:nvPr>
            <p:ph type="subTitle" idx="1"/>
          </p:nvPr>
        </p:nvSpPr>
        <p:spPr bwMode="auto">
          <a:xfrm>
            <a:off x="7020272" y="4587975"/>
            <a:ext cx="2016224" cy="320841"/>
          </a:xfrm>
          <a:prstGeom prst="rect">
            <a:avLst/>
          </a:prstGeom>
          <a:noFill/>
          <a:ln w="9525">
            <a:noFill/>
            <a:miter lim="800000"/>
            <a:headEnd/>
            <a:tailEnd/>
          </a:ln>
          <a:effectLst/>
        </p:spPr>
        <p:txBody>
          <a:bodyPr wrap="square" lIns="104379" tIns="52189" rIns="104379" bIns="52189">
            <a:spAutoFit/>
          </a:bodyPr>
          <a:lstStyle/>
          <a:p>
            <a:pPr algn="ctr" fontAlgn="auto">
              <a:spcBef>
                <a:spcPct val="50000"/>
              </a:spcBef>
              <a:spcAft>
                <a:spcPts val="0"/>
              </a:spcAft>
              <a:defRPr/>
            </a:pPr>
            <a:r>
              <a:rPr lang="it-IT" sz="1400" b="1" kern="0" dirty="0">
                <a:solidFill>
                  <a:schemeClr val="tx1"/>
                </a:solidFill>
                <a:cs typeface="Arial" charset="0"/>
              </a:rPr>
              <a:t>D.T. </a:t>
            </a:r>
            <a:r>
              <a:rPr lang="it-IT" sz="1400" b="1" kern="0" dirty="0" smtClean="0">
                <a:solidFill>
                  <a:schemeClr val="tx1"/>
                </a:solidFill>
                <a:cs typeface="Arial" charset="0"/>
              </a:rPr>
              <a:t>Gabriella </a:t>
            </a:r>
            <a:r>
              <a:rPr lang="it-IT" sz="1400" b="1" kern="0" dirty="0" err="1" smtClean="0">
                <a:solidFill>
                  <a:schemeClr val="tx1"/>
                </a:solidFill>
                <a:cs typeface="Arial" charset="0"/>
              </a:rPr>
              <a:t>Scaturro</a:t>
            </a:r>
            <a:endParaRPr lang="it-IT" sz="1400" b="1" kern="0" dirty="0">
              <a:solidFill>
                <a:schemeClr val="tx1"/>
              </a:solidFill>
              <a:cs typeface="Arial" charset="0"/>
            </a:endParaRPr>
          </a:p>
        </p:txBody>
      </p:sp>
      <p:sp>
        <p:nvSpPr>
          <p:cNvPr id="13" name="Rettangolo 12"/>
          <p:cNvSpPr/>
          <p:nvPr/>
        </p:nvSpPr>
        <p:spPr>
          <a:xfrm>
            <a:off x="0" y="267494"/>
            <a:ext cx="9144000" cy="677108"/>
          </a:xfrm>
          <a:prstGeom prst="rect">
            <a:avLst/>
          </a:prstGeom>
        </p:spPr>
        <p:txBody>
          <a:bodyPr wrap="square">
            <a:spAutoFit/>
          </a:bodyPr>
          <a:lstStyle/>
          <a:p>
            <a:pPr algn="ctr"/>
            <a:r>
              <a:rPr lang="it-IT" sz="2400" b="1" smtClean="0">
                <a:latin typeface="Times New Roman" pitchFamily="18" charset="0"/>
                <a:cs typeface="Times New Roman" pitchFamily="18" charset="0"/>
              </a:rPr>
              <a:t>Statuto delle studentesse e degli studenti</a:t>
            </a:r>
          </a:p>
          <a:p>
            <a:pPr algn="ctr"/>
            <a:r>
              <a:rPr lang="it-IT" sz="1400" b="1" i="1" smtClean="0">
                <a:latin typeface="Times New Roman" pitchFamily="18" charset="0"/>
                <a:cs typeface="Times New Roman" pitchFamily="18" charset="0"/>
              </a:rPr>
              <a:t>(DPR 249/98 come modificato dal DPR 235/07)</a:t>
            </a:r>
          </a:p>
        </p:txBody>
      </p:sp>
      <p:sp>
        <p:nvSpPr>
          <p:cNvPr id="10" name="Rettangolo 9"/>
          <p:cNvSpPr/>
          <p:nvPr/>
        </p:nvSpPr>
        <p:spPr>
          <a:xfrm>
            <a:off x="215516" y="1275606"/>
            <a:ext cx="8820980" cy="1512168"/>
          </a:xfrm>
          <a:prstGeom prst="rect">
            <a:avLst/>
          </a:prstGeom>
        </p:spPr>
        <p:txBody>
          <a:bodyPr wrap="square">
            <a:spAutoFit/>
          </a:bodyPr>
          <a:lstStyle/>
          <a:p>
            <a:pPr algn="just"/>
            <a:r>
              <a:rPr lang="it-IT" dirty="0" smtClean="0">
                <a:latin typeface="Times New Roman" pitchFamily="18" charset="0"/>
                <a:cs typeface="Times New Roman" pitchFamily="18" charset="0"/>
              </a:rPr>
              <a:t>Le modifiche apportate mirano a rafforzare l’alleanza educativa tra le varie e diverse componenti scolastiche, assegnando loro un ruolo attivo nell’intera gestione delle procedure di applicazione del Regolamento. L’adozione del Regolamento, nonché le eventuali modifiche, richiedono infatti la </a:t>
            </a:r>
            <a:r>
              <a:rPr lang="it-IT" u="sng" dirty="0" smtClean="0">
                <a:latin typeface="Times New Roman" pitchFamily="18" charset="0"/>
                <a:cs typeface="Times New Roman" pitchFamily="18" charset="0"/>
              </a:rPr>
              <a:t>consultazione degli studenti</a:t>
            </a:r>
            <a:r>
              <a:rPr lang="it-IT" dirty="0" smtClean="0">
                <a:latin typeface="Times New Roman" pitchFamily="18" charset="0"/>
                <a:cs typeface="Times New Roman" pitchFamily="18" charset="0"/>
              </a:rPr>
              <a:t>, nella scuola secondaria superiore e la </a:t>
            </a:r>
            <a:r>
              <a:rPr lang="it-IT" u="sng" dirty="0" smtClean="0">
                <a:latin typeface="Times New Roman" pitchFamily="18" charset="0"/>
                <a:cs typeface="Times New Roman" pitchFamily="18" charset="0"/>
              </a:rPr>
              <a:t>consultazione dei genitori</a:t>
            </a:r>
            <a:r>
              <a:rPr lang="it-IT" dirty="0" smtClean="0">
                <a:latin typeface="Times New Roman" pitchFamily="18" charset="0"/>
                <a:cs typeface="Times New Roman" pitchFamily="18" charset="0"/>
              </a:rPr>
              <a:t>, nella scuola secondaria di primo grado.</a:t>
            </a:r>
            <a:endParaRPr lang="it-IT" dirty="0">
              <a:latin typeface="Times New Roman" pitchFamily="18" charset="0"/>
              <a:cs typeface="Times New Roman" pitchFamily="18" charset="0"/>
            </a:endParaRPr>
          </a:p>
        </p:txBody>
      </p:sp>
      <p:pic>
        <p:nvPicPr>
          <p:cNvPr id="3074" name="Picture 2" descr="D:\Users\MI14718\Desktop\images (18).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6084168" y="2798241"/>
            <a:ext cx="2847975" cy="1600200"/>
          </a:xfrm>
          <a:prstGeom prst="rect">
            <a:avLst/>
          </a:prstGeom>
          <a:noFill/>
          <a:extLst>
            <a:ext uri="{909E8E84-426E-40DD-AFC4-6F175D3DCCD1}">
              <a14:hiddenFill xmlns:a14="http://schemas.microsoft.com/office/drawing/2010/main" xmlns="">
                <a:solidFill>
                  <a:srgbClr val="FFFFFF"/>
                </a:solidFill>
              </a14:hiddenFill>
            </a:ext>
          </a:extLst>
        </p:spPr>
      </p:pic>
      <p:pic>
        <p:nvPicPr>
          <p:cNvPr id="1026" name="Picture 2" descr="D:\Users\MI14718\Desktop\images (17).jpg"/>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333962" y="2855607"/>
            <a:ext cx="2705100" cy="169545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up)">
                                      <p:cBhvr>
                                        <p:cTn id="7" dur="2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diamond(in)">
                                      <p:cBhvr>
                                        <p:cTn id="12"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0"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MIUR.png"/>
          <p:cNvPicPr>
            <a:picLocks noChangeAspect="1"/>
          </p:cNvPicPr>
          <p:nvPr/>
        </p:nvPicPr>
        <p:blipFill>
          <a:blip r:embed="rId2" cstate="print"/>
          <a:stretch>
            <a:fillRect/>
          </a:stretch>
        </p:blipFill>
        <p:spPr>
          <a:xfrm>
            <a:off x="0" y="1"/>
            <a:ext cx="1686512" cy="555525"/>
          </a:xfrm>
          <a:prstGeom prst="rect">
            <a:avLst/>
          </a:prstGeom>
        </p:spPr>
      </p:pic>
      <p:pic>
        <p:nvPicPr>
          <p:cNvPr id="6" name="Immagine 5" descr="USR-CA_mod.jpg"/>
          <p:cNvPicPr>
            <a:picLocks noChangeAspect="1"/>
          </p:cNvPicPr>
          <p:nvPr/>
        </p:nvPicPr>
        <p:blipFill>
          <a:blip r:embed="rId3" cstate="print"/>
          <a:stretch>
            <a:fillRect/>
          </a:stretch>
        </p:blipFill>
        <p:spPr>
          <a:xfrm>
            <a:off x="7020272" y="1"/>
            <a:ext cx="2123728" cy="750094"/>
          </a:xfrm>
          <a:prstGeom prst="rect">
            <a:avLst/>
          </a:prstGeom>
        </p:spPr>
      </p:pic>
      <p:cxnSp>
        <p:nvCxnSpPr>
          <p:cNvPr id="8" name="Connettore 1 7"/>
          <p:cNvCxnSpPr/>
          <p:nvPr/>
        </p:nvCxnSpPr>
        <p:spPr>
          <a:xfrm>
            <a:off x="0" y="1203598"/>
            <a:ext cx="9144000" cy="0"/>
          </a:xfrm>
          <a:prstGeom prst="line">
            <a:avLst/>
          </a:prstGeom>
          <a:ln w="22225" cap="rnd" cmpd="sng">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Text Box 3"/>
          <p:cNvSpPr txBox="1">
            <a:spLocks noGrp="1" noChangeArrowheads="1"/>
          </p:cNvSpPr>
          <p:nvPr>
            <p:ph type="subTitle" idx="1"/>
          </p:nvPr>
        </p:nvSpPr>
        <p:spPr bwMode="auto">
          <a:xfrm>
            <a:off x="6804248" y="4659983"/>
            <a:ext cx="2160240" cy="320841"/>
          </a:xfrm>
          <a:prstGeom prst="rect">
            <a:avLst/>
          </a:prstGeom>
          <a:noFill/>
          <a:ln w="9525">
            <a:noFill/>
            <a:miter lim="800000"/>
            <a:headEnd/>
            <a:tailEnd/>
          </a:ln>
          <a:effectLst/>
        </p:spPr>
        <p:txBody>
          <a:bodyPr wrap="square" lIns="104379" tIns="52189" rIns="104379" bIns="52189">
            <a:spAutoFit/>
          </a:bodyPr>
          <a:lstStyle/>
          <a:p>
            <a:pPr algn="ctr" fontAlgn="auto">
              <a:spcBef>
                <a:spcPct val="50000"/>
              </a:spcBef>
              <a:spcAft>
                <a:spcPts val="0"/>
              </a:spcAft>
              <a:defRPr/>
            </a:pPr>
            <a:r>
              <a:rPr lang="it-IT" sz="1400" b="1" kern="0" dirty="0">
                <a:solidFill>
                  <a:schemeClr val="tx1"/>
                </a:solidFill>
                <a:cs typeface="Arial" charset="0"/>
              </a:rPr>
              <a:t>D.T. </a:t>
            </a:r>
            <a:r>
              <a:rPr lang="it-IT" sz="1400" b="1" kern="0" dirty="0" smtClean="0">
                <a:solidFill>
                  <a:schemeClr val="tx1"/>
                </a:solidFill>
                <a:cs typeface="Arial" charset="0"/>
              </a:rPr>
              <a:t>Gabriella </a:t>
            </a:r>
            <a:r>
              <a:rPr lang="it-IT" sz="1400" b="1" kern="0" dirty="0" err="1" smtClean="0">
                <a:solidFill>
                  <a:schemeClr val="tx1"/>
                </a:solidFill>
                <a:cs typeface="Arial" charset="0"/>
              </a:rPr>
              <a:t>Scaturro</a:t>
            </a:r>
            <a:endParaRPr lang="it-IT" sz="1400" b="1" kern="0" dirty="0">
              <a:solidFill>
                <a:schemeClr val="tx1"/>
              </a:solidFill>
              <a:cs typeface="Arial" charset="0"/>
            </a:endParaRPr>
          </a:p>
        </p:txBody>
      </p:sp>
      <p:sp>
        <p:nvSpPr>
          <p:cNvPr id="13" name="Rettangolo 12"/>
          <p:cNvSpPr/>
          <p:nvPr/>
        </p:nvSpPr>
        <p:spPr>
          <a:xfrm>
            <a:off x="0" y="267494"/>
            <a:ext cx="9144000" cy="677108"/>
          </a:xfrm>
          <a:prstGeom prst="rect">
            <a:avLst/>
          </a:prstGeom>
        </p:spPr>
        <p:txBody>
          <a:bodyPr wrap="square">
            <a:spAutoFit/>
          </a:bodyPr>
          <a:lstStyle/>
          <a:p>
            <a:pPr algn="ctr"/>
            <a:r>
              <a:rPr lang="it-IT" sz="2400" b="1" dirty="0" smtClean="0">
                <a:latin typeface="Times New Roman" pitchFamily="18" charset="0"/>
                <a:cs typeface="Times New Roman" pitchFamily="18" charset="0"/>
              </a:rPr>
              <a:t>Statuto delle studentesse e degli studenti</a:t>
            </a:r>
          </a:p>
          <a:p>
            <a:pPr algn="ctr"/>
            <a:r>
              <a:rPr lang="it-IT" sz="1400" b="1" i="1" dirty="0" smtClean="0">
                <a:latin typeface="Times New Roman" pitchFamily="18" charset="0"/>
                <a:cs typeface="Times New Roman" pitchFamily="18" charset="0"/>
              </a:rPr>
              <a:t>(DPR 249/98 come modificato dal DPR 235/07)</a:t>
            </a:r>
          </a:p>
        </p:txBody>
      </p:sp>
      <p:sp>
        <p:nvSpPr>
          <p:cNvPr id="10" name="Rettangolo 9"/>
          <p:cNvSpPr/>
          <p:nvPr/>
        </p:nvSpPr>
        <p:spPr>
          <a:xfrm>
            <a:off x="323528" y="1275606"/>
            <a:ext cx="8424936" cy="400110"/>
          </a:xfrm>
          <a:prstGeom prst="rect">
            <a:avLst/>
          </a:prstGeom>
        </p:spPr>
        <p:txBody>
          <a:bodyPr wrap="square">
            <a:spAutoFit/>
          </a:bodyPr>
          <a:lstStyle/>
          <a:p>
            <a:pPr algn="just"/>
            <a:r>
              <a:rPr lang="it-IT" sz="2000" dirty="0" smtClean="0">
                <a:latin typeface="Times New Roman" pitchFamily="18" charset="0"/>
                <a:cs typeface="Times New Roman" pitchFamily="18" charset="0"/>
              </a:rPr>
              <a:t>Ciò premesso, alle singole istituzioni scolastiche spetta il compito di:</a:t>
            </a:r>
            <a:endParaRPr lang="it-IT" sz="2000" dirty="0">
              <a:latin typeface="Times New Roman" pitchFamily="18" charset="0"/>
              <a:cs typeface="Times New Roman" pitchFamily="18" charset="0"/>
            </a:endParaRPr>
          </a:p>
        </p:txBody>
      </p:sp>
      <p:sp>
        <p:nvSpPr>
          <p:cNvPr id="14" name="Rettangolo 13"/>
          <p:cNvSpPr/>
          <p:nvPr/>
        </p:nvSpPr>
        <p:spPr>
          <a:xfrm>
            <a:off x="395536" y="1779662"/>
            <a:ext cx="8496944" cy="2585323"/>
          </a:xfrm>
          <a:prstGeom prst="rect">
            <a:avLst/>
          </a:prstGeom>
        </p:spPr>
        <p:txBody>
          <a:bodyPr wrap="square">
            <a:spAutoFit/>
          </a:bodyPr>
          <a:lstStyle/>
          <a:p>
            <a:pPr algn="just">
              <a:buFont typeface="Arial" pitchFamily="34" charset="0"/>
              <a:buChar char="•"/>
            </a:pPr>
            <a:r>
              <a:rPr lang="it-IT" dirty="0" smtClean="0">
                <a:latin typeface="Times New Roman" pitchFamily="18" charset="0"/>
                <a:cs typeface="Times New Roman" pitchFamily="18" charset="0"/>
              </a:rPr>
              <a:t>adeguare i regolamenti interni alle indicazioni e ai principi dello Statuto delle Studentesse e degli Studenti;</a:t>
            </a:r>
          </a:p>
          <a:p>
            <a:pPr algn="just">
              <a:buFont typeface="Arial" pitchFamily="34" charset="0"/>
              <a:buChar char="•"/>
            </a:pPr>
            <a:r>
              <a:rPr lang="it-IT" dirty="0" smtClean="0">
                <a:latin typeface="Times New Roman" pitchFamily="18" charset="0"/>
                <a:cs typeface="Times New Roman" pitchFamily="18" charset="0"/>
              </a:rPr>
              <a:t>costituire e rendere operativo l’Organo di Garanzia interno alla scuola, del quale dovrà far parte almeno uno studente, eletto dal comitato studentesco (DPR 567/96 e successive modifiche);</a:t>
            </a:r>
          </a:p>
          <a:p>
            <a:pPr algn="just">
              <a:buFont typeface="Arial" pitchFamily="34" charset="0"/>
              <a:buChar char="•"/>
            </a:pPr>
            <a:r>
              <a:rPr lang="it-IT" dirty="0" smtClean="0">
                <a:latin typeface="Times New Roman" pitchFamily="18" charset="0"/>
                <a:cs typeface="Times New Roman" pitchFamily="18" charset="0"/>
              </a:rPr>
              <a:t>consegnare ad ogni studente, all’atto dell’iscrizione, una copia dello Statuto delle Studentesse e degli Studenti, come disposto dall’art. 6 comma 2 del DPR n. 249/98;</a:t>
            </a:r>
          </a:p>
          <a:p>
            <a:pPr algn="just">
              <a:buFont typeface="Arial" pitchFamily="34" charset="0"/>
              <a:buChar char="•"/>
            </a:pPr>
            <a:r>
              <a:rPr lang="it-IT" dirty="0" smtClean="0">
                <a:latin typeface="Times New Roman" pitchFamily="18" charset="0"/>
                <a:cs typeface="Times New Roman" pitchFamily="18" charset="0"/>
              </a:rPr>
              <a:t>diffondere una copia del Regolamento d'Istituto a tutta la comunità scolastica, dopo averlo elaborato e condiviso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up)">
                                      <p:cBhvr>
                                        <p:cTn id="7" dur="2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diamond(in)">
                                      <p:cBhvr>
                                        <p:cTn id="12" dur="20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randombar(horizontal)">
                                      <p:cBhvr>
                                        <p:cTn id="17"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0" grpId="0"/>
      <p:bldP spid="14"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MIUR.png"/>
          <p:cNvPicPr>
            <a:picLocks noChangeAspect="1"/>
          </p:cNvPicPr>
          <p:nvPr/>
        </p:nvPicPr>
        <p:blipFill>
          <a:blip r:embed="rId2" cstate="print"/>
          <a:stretch>
            <a:fillRect/>
          </a:stretch>
        </p:blipFill>
        <p:spPr>
          <a:xfrm>
            <a:off x="0" y="1"/>
            <a:ext cx="1686512" cy="555525"/>
          </a:xfrm>
          <a:prstGeom prst="rect">
            <a:avLst/>
          </a:prstGeom>
        </p:spPr>
      </p:pic>
      <p:pic>
        <p:nvPicPr>
          <p:cNvPr id="6" name="Immagine 5" descr="USR-CA_mod.jpg"/>
          <p:cNvPicPr>
            <a:picLocks noChangeAspect="1"/>
          </p:cNvPicPr>
          <p:nvPr/>
        </p:nvPicPr>
        <p:blipFill>
          <a:blip r:embed="rId3" cstate="print"/>
          <a:stretch>
            <a:fillRect/>
          </a:stretch>
        </p:blipFill>
        <p:spPr>
          <a:xfrm>
            <a:off x="7020272" y="1"/>
            <a:ext cx="2123728" cy="750094"/>
          </a:xfrm>
          <a:prstGeom prst="rect">
            <a:avLst/>
          </a:prstGeom>
        </p:spPr>
      </p:pic>
      <p:cxnSp>
        <p:nvCxnSpPr>
          <p:cNvPr id="8" name="Connettore 1 7"/>
          <p:cNvCxnSpPr/>
          <p:nvPr/>
        </p:nvCxnSpPr>
        <p:spPr>
          <a:xfrm>
            <a:off x="0" y="1203598"/>
            <a:ext cx="9144000" cy="0"/>
          </a:xfrm>
          <a:prstGeom prst="line">
            <a:avLst/>
          </a:prstGeom>
          <a:ln w="22225" cap="rnd" cmpd="sng">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Text Box 3"/>
          <p:cNvSpPr txBox="1">
            <a:spLocks noGrp="1" noChangeArrowheads="1"/>
          </p:cNvSpPr>
          <p:nvPr>
            <p:ph type="subTitle" idx="1"/>
          </p:nvPr>
        </p:nvSpPr>
        <p:spPr bwMode="auto">
          <a:xfrm>
            <a:off x="7020272" y="4659983"/>
            <a:ext cx="2088232" cy="320841"/>
          </a:xfrm>
          <a:prstGeom prst="rect">
            <a:avLst/>
          </a:prstGeom>
          <a:noFill/>
          <a:ln w="9525">
            <a:noFill/>
            <a:miter lim="800000"/>
            <a:headEnd/>
            <a:tailEnd/>
          </a:ln>
          <a:effectLst/>
        </p:spPr>
        <p:txBody>
          <a:bodyPr wrap="square" lIns="104379" tIns="52189" rIns="104379" bIns="52189">
            <a:spAutoFit/>
          </a:bodyPr>
          <a:lstStyle/>
          <a:p>
            <a:pPr algn="ctr" fontAlgn="auto">
              <a:spcBef>
                <a:spcPct val="50000"/>
              </a:spcBef>
              <a:spcAft>
                <a:spcPts val="0"/>
              </a:spcAft>
              <a:defRPr/>
            </a:pPr>
            <a:r>
              <a:rPr lang="it-IT" sz="1400" b="1" kern="0" dirty="0">
                <a:solidFill>
                  <a:schemeClr val="tx1"/>
                </a:solidFill>
                <a:cs typeface="Arial" charset="0"/>
              </a:rPr>
              <a:t>D.T. </a:t>
            </a:r>
            <a:r>
              <a:rPr lang="it-IT" sz="1400" b="1" kern="0" dirty="0" smtClean="0">
                <a:solidFill>
                  <a:schemeClr val="tx1"/>
                </a:solidFill>
                <a:cs typeface="Arial" charset="0"/>
              </a:rPr>
              <a:t>Gabriella </a:t>
            </a:r>
            <a:r>
              <a:rPr lang="it-IT" sz="1400" b="1" kern="0" dirty="0" err="1" smtClean="0">
                <a:solidFill>
                  <a:schemeClr val="tx1"/>
                </a:solidFill>
                <a:cs typeface="Arial" charset="0"/>
              </a:rPr>
              <a:t>Scaturro</a:t>
            </a:r>
            <a:endParaRPr lang="it-IT" sz="1400" b="1" kern="0" dirty="0">
              <a:solidFill>
                <a:schemeClr val="tx1"/>
              </a:solidFill>
              <a:cs typeface="Arial" charset="0"/>
            </a:endParaRPr>
          </a:p>
        </p:txBody>
      </p:sp>
      <p:sp>
        <p:nvSpPr>
          <p:cNvPr id="13" name="Rettangolo 12"/>
          <p:cNvSpPr/>
          <p:nvPr/>
        </p:nvSpPr>
        <p:spPr>
          <a:xfrm>
            <a:off x="0" y="195486"/>
            <a:ext cx="9144000" cy="677108"/>
          </a:xfrm>
          <a:prstGeom prst="rect">
            <a:avLst/>
          </a:prstGeom>
        </p:spPr>
        <p:txBody>
          <a:bodyPr wrap="square">
            <a:spAutoFit/>
          </a:bodyPr>
          <a:lstStyle/>
          <a:p>
            <a:pPr algn="ctr"/>
            <a:r>
              <a:rPr lang="it-IT" sz="2400" b="1" dirty="0" smtClean="0">
                <a:latin typeface="Times New Roman" pitchFamily="18" charset="0"/>
                <a:cs typeface="Times New Roman" pitchFamily="18" charset="0"/>
              </a:rPr>
              <a:t>Organo di Garanzia Regionale</a:t>
            </a:r>
          </a:p>
          <a:p>
            <a:pPr algn="ctr"/>
            <a:r>
              <a:rPr lang="it-IT" sz="1400" b="1" i="1" dirty="0" smtClean="0">
                <a:latin typeface="Times New Roman" pitchFamily="18" charset="0"/>
                <a:cs typeface="Times New Roman" pitchFamily="18" charset="0"/>
              </a:rPr>
              <a:t>(DPR 249/98 art. 5 co.3 come modificato dal DPR 235/07 art. 5bis)</a:t>
            </a:r>
          </a:p>
        </p:txBody>
      </p:sp>
      <p:sp>
        <p:nvSpPr>
          <p:cNvPr id="9" name="Rettangolo 8"/>
          <p:cNvSpPr/>
          <p:nvPr/>
        </p:nvSpPr>
        <p:spPr>
          <a:xfrm>
            <a:off x="395536" y="1491630"/>
            <a:ext cx="8424936" cy="923330"/>
          </a:xfrm>
          <a:prstGeom prst="rect">
            <a:avLst/>
          </a:prstGeom>
        </p:spPr>
        <p:txBody>
          <a:bodyPr wrap="square">
            <a:spAutoFit/>
          </a:bodyPr>
          <a:lstStyle/>
          <a:p>
            <a:pPr algn="just"/>
            <a:r>
              <a:rPr lang="it-IT" dirty="0" smtClean="0">
                <a:latin typeface="Times New Roman" pitchFamily="18" charset="0"/>
                <a:cs typeface="Times New Roman" pitchFamily="18" charset="0"/>
              </a:rPr>
              <a:t>L’OGR rappresenta l’ultimo grado di giudizio, con i compiti di controllare la conformità dei Regolamenti allo Statuto e il rispetto delle norme in esso disposte e di dirimere le eventuali controversie.</a:t>
            </a:r>
            <a:endParaRPr lang="it-IT" dirty="0">
              <a:latin typeface="Times New Roman" pitchFamily="18" charset="0"/>
              <a:cs typeface="Times New Roman" pitchFamily="18" charset="0"/>
            </a:endParaRPr>
          </a:p>
        </p:txBody>
      </p:sp>
      <p:sp>
        <p:nvSpPr>
          <p:cNvPr id="11" name="Rettangolo 10"/>
          <p:cNvSpPr/>
          <p:nvPr/>
        </p:nvSpPr>
        <p:spPr>
          <a:xfrm>
            <a:off x="467544" y="2643758"/>
            <a:ext cx="8280920" cy="2031325"/>
          </a:xfrm>
          <a:prstGeom prst="rect">
            <a:avLst/>
          </a:prstGeom>
        </p:spPr>
        <p:txBody>
          <a:bodyPr wrap="square">
            <a:spAutoFit/>
          </a:bodyPr>
          <a:lstStyle/>
          <a:p>
            <a:pPr algn="just"/>
            <a:r>
              <a:rPr lang="it-IT" dirty="0" smtClean="0">
                <a:latin typeface="Times New Roman" pitchFamily="18" charset="0"/>
                <a:cs typeface="Times New Roman" pitchFamily="18" charset="0"/>
              </a:rPr>
              <a:t>È composto da:</a:t>
            </a:r>
          </a:p>
          <a:p>
            <a:pPr algn="just">
              <a:buFont typeface="Arial" pitchFamily="34" charset="0"/>
              <a:buChar char="•"/>
            </a:pPr>
            <a:r>
              <a:rPr lang="it-IT" dirty="0" smtClean="0">
                <a:latin typeface="Times New Roman" pitchFamily="18" charset="0"/>
                <a:cs typeface="Times New Roman" pitchFamily="18" charset="0"/>
              </a:rPr>
              <a:t>tre docenti;</a:t>
            </a:r>
          </a:p>
          <a:p>
            <a:pPr algn="just">
              <a:buFont typeface="Arial" pitchFamily="34" charset="0"/>
              <a:buChar char="•"/>
            </a:pPr>
            <a:r>
              <a:rPr lang="it-IT" dirty="0" smtClean="0">
                <a:latin typeface="Times New Roman" pitchFamily="18" charset="0"/>
                <a:cs typeface="Times New Roman" pitchFamily="18" charset="0"/>
              </a:rPr>
              <a:t>un genitore individuato nell’ambito del </a:t>
            </a:r>
            <a:r>
              <a:rPr lang="it-IT" dirty="0" err="1" smtClean="0">
                <a:latin typeface="Times New Roman" pitchFamily="18" charset="0"/>
                <a:cs typeface="Times New Roman" pitchFamily="18" charset="0"/>
              </a:rPr>
              <a:t>FoRAGS</a:t>
            </a:r>
            <a:r>
              <a:rPr lang="it-IT" dirty="0" smtClean="0">
                <a:latin typeface="Times New Roman" pitchFamily="18" charset="0"/>
                <a:cs typeface="Times New Roman" pitchFamily="18" charset="0"/>
              </a:rPr>
              <a:t>;</a:t>
            </a:r>
          </a:p>
          <a:p>
            <a:pPr algn="just">
              <a:buFont typeface="Arial" pitchFamily="34" charset="0"/>
              <a:buChar char="•"/>
            </a:pPr>
            <a:r>
              <a:rPr lang="it-IT" dirty="0" smtClean="0">
                <a:latin typeface="Times New Roman" pitchFamily="18" charset="0"/>
                <a:cs typeface="Times New Roman" pitchFamily="18" charset="0"/>
              </a:rPr>
              <a:t>due soggetti aggiuntivi che nella scuola secondaria di secondo grado, sono studenti designati dal coordinamento regionale delle consulte provinciali degli studenti, mentre nella scuola secondaria di primo grado, sono genitori individuati nell’ambito del </a:t>
            </a:r>
            <a:r>
              <a:rPr lang="it-IT" dirty="0" err="1" smtClean="0">
                <a:latin typeface="Times New Roman" pitchFamily="18" charset="0"/>
                <a:cs typeface="Times New Roman" pitchFamily="18" charset="0"/>
              </a:rPr>
              <a:t>FoRAGS</a:t>
            </a:r>
            <a:endParaRPr lang="it-IT"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up)">
                                      <p:cBhvr>
                                        <p:cTn id="7" dur="2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amond(in)">
                                      <p:cBhvr>
                                        <p:cTn id="12" dur="2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randombar(horizontal)">
                                      <p:cBhvr>
                                        <p:cTn id="17"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9" grpId="0"/>
      <p:bldP spid="11" grpId="0"/>
    </p:bld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magine 4" descr="MIUR.png"/>
          <p:cNvPicPr>
            <a:picLocks noChangeAspect="1"/>
          </p:cNvPicPr>
          <p:nvPr/>
        </p:nvPicPr>
        <p:blipFill>
          <a:blip r:embed="rId2" cstate="print"/>
          <a:stretch>
            <a:fillRect/>
          </a:stretch>
        </p:blipFill>
        <p:spPr>
          <a:xfrm>
            <a:off x="-1" y="1"/>
            <a:ext cx="2779553" cy="915565"/>
          </a:xfrm>
          <a:prstGeom prst="rect">
            <a:avLst/>
          </a:prstGeom>
        </p:spPr>
      </p:pic>
      <p:pic>
        <p:nvPicPr>
          <p:cNvPr id="6" name="Immagine 5" descr="USR-CA_mod.jpg"/>
          <p:cNvPicPr>
            <a:picLocks noChangeAspect="1"/>
          </p:cNvPicPr>
          <p:nvPr/>
        </p:nvPicPr>
        <p:blipFill>
          <a:blip r:embed="rId3" cstate="print"/>
          <a:stretch>
            <a:fillRect/>
          </a:stretch>
        </p:blipFill>
        <p:spPr>
          <a:xfrm>
            <a:off x="5940152" y="1"/>
            <a:ext cx="3203848" cy="1131589"/>
          </a:xfrm>
          <a:prstGeom prst="rect">
            <a:avLst/>
          </a:prstGeom>
        </p:spPr>
      </p:pic>
      <p:cxnSp>
        <p:nvCxnSpPr>
          <p:cNvPr id="8" name="Connettore 1 7"/>
          <p:cNvCxnSpPr/>
          <p:nvPr/>
        </p:nvCxnSpPr>
        <p:spPr>
          <a:xfrm>
            <a:off x="0" y="1203598"/>
            <a:ext cx="9144000" cy="0"/>
          </a:xfrm>
          <a:prstGeom prst="line">
            <a:avLst/>
          </a:prstGeom>
          <a:ln w="22225" cap="rnd" cmpd="sng">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Text Box 3"/>
          <p:cNvSpPr txBox="1">
            <a:spLocks noGrp="1" noChangeArrowheads="1"/>
          </p:cNvSpPr>
          <p:nvPr>
            <p:ph type="subTitle" idx="1"/>
          </p:nvPr>
        </p:nvSpPr>
        <p:spPr bwMode="auto">
          <a:xfrm>
            <a:off x="6660232" y="4443959"/>
            <a:ext cx="2232248" cy="320841"/>
          </a:xfrm>
          <a:prstGeom prst="rect">
            <a:avLst/>
          </a:prstGeom>
          <a:noFill/>
          <a:ln w="9525">
            <a:noFill/>
            <a:miter lim="800000"/>
            <a:headEnd/>
            <a:tailEnd/>
          </a:ln>
          <a:effectLst/>
        </p:spPr>
        <p:txBody>
          <a:bodyPr wrap="square" lIns="104379" tIns="52189" rIns="104379" bIns="52189">
            <a:spAutoFit/>
          </a:bodyPr>
          <a:lstStyle/>
          <a:p>
            <a:pPr algn="ctr" fontAlgn="auto">
              <a:spcBef>
                <a:spcPct val="50000"/>
              </a:spcBef>
              <a:spcAft>
                <a:spcPts val="0"/>
              </a:spcAft>
              <a:defRPr/>
            </a:pPr>
            <a:r>
              <a:rPr lang="it-IT" sz="1400" b="1" kern="0" dirty="0">
                <a:solidFill>
                  <a:schemeClr val="tx1"/>
                </a:solidFill>
                <a:cs typeface="Arial" charset="0"/>
              </a:rPr>
              <a:t>D.T. </a:t>
            </a:r>
            <a:r>
              <a:rPr lang="it-IT" sz="1400" b="1" kern="0" dirty="0" smtClean="0">
                <a:solidFill>
                  <a:schemeClr val="tx1"/>
                </a:solidFill>
                <a:cs typeface="Arial" charset="0"/>
              </a:rPr>
              <a:t>Gabriella </a:t>
            </a:r>
            <a:r>
              <a:rPr lang="it-IT" sz="1400" b="1" kern="0" dirty="0" err="1" smtClean="0">
                <a:solidFill>
                  <a:schemeClr val="tx1"/>
                </a:solidFill>
                <a:cs typeface="Arial" charset="0"/>
              </a:rPr>
              <a:t>Scaturro</a:t>
            </a:r>
            <a:endParaRPr lang="it-IT" sz="1400" b="1" kern="0" dirty="0">
              <a:solidFill>
                <a:schemeClr val="tx1"/>
              </a:solidFill>
              <a:cs typeface="Arial" charset="0"/>
            </a:endParaRPr>
          </a:p>
        </p:txBody>
      </p:sp>
      <p:sp>
        <p:nvSpPr>
          <p:cNvPr id="15" name="CasellaDiTesto 14"/>
          <p:cNvSpPr txBox="1"/>
          <p:nvPr/>
        </p:nvSpPr>
        <p:spPr>
          <a:xfrm>
            <a:off x="899592" y="1779662"/>
            <a:ext cx="7128792" cy="646331"/>
          </a:xfrm>
          <a:prstGeom prst="rect">
            <a:avLst/>
          </a:prstGeom>
          <a:noFill/>
        </p:spPr>
        <p:txBody>
          <a:bodyPr wrap="square" rtlCol="0">
            <a:spAutoFit/>
          </a:bodyPr>
          <a:lstStyle/>
          <a:p>
            <a:pPr algn="ctr"/>
            <a:r>
              <a:rPr lang="it-IT" sz="3600" b="1" dirty="0" smtClean="0">
                <a:solidFill>
                  <a:schemeClr val="accent1"/>
                </a:solidFill>
                <a:latin typeface="Times New Roman" pitchFamily="18" charset="0"/>
                <a:cs typeface="Times New Roman" pitchFamily="18" charset="0"/>
              </a:rPr>
              <a:t>Grazie dell’attenzione</a:t>
            </a:r>
            <a:endParaRPr lang="it-IT" sz="3600" b="1" dirty="0">
              <a:solidFill>
                <a:schemeClr val="accent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15"/>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magine 4" descr="MIUR.png"/>
          <p:cNvPicPr>
            <a:picLocks noChangeAspect="1"/>
          </p:cNvPicPr>
          <p:nvPr/>
        </p:nvPicPr>
        <p:blipFill>
          <a:blip r:embed="rId2" cstate="print"/>
          <a:stretch>
            <a:fillRect/>
          </a:stretch>
        </p:blipFill>
        <p:spPr>
          <a:xfrm>
            <a:off x="-1" y="1"/>
            <a:ext cx="1905121" cy="627533"/>
          </a:xfrm>
          <a:prstGeom prst="rect">
            <a:avLst/>
          </a:prstGeom>
        </p:spPr>
      </p:pic>
      <p:pic>
        <p:nvPicPr>
          <p:cNvPr id="6" name="Immagine 5" descr="USR-CA_mod.jpg"/>
          <p:cNvPicPr>
            <a:picLocks noChangeAspect="1"/>
          </p:cNvPicPr>
          <p:nvPr/>
        </p:nvPicPr>
        <p:blipFill>
          <a:blip r:embed="rId3" cstate="print"/>
          <a:stretch>
            <a:fillRect/>
          </a:stretch>
        </p:blipFill>
        <p:spPr>
          <a:xfrm>
            <a:off x="7020272" y="2"/>
            <a:ext cx="2123728" cy="750094"/>
          </a:xfrm>
          <a:prstGeom prst="rect">
            <a:avLst/>
          </a:prstGeom>
        </p:spPr>
      </p:pic>
      <p:cxnSp>
        <p:nvCxnSpPr>
          <p:cNvPr id="8" name="Connettore 1 7"/>
          <p:cNvCxnSpPr/>
          <p:nvPr/>
        </p:nvCxnSpPr>
        <p:spPr>
          <a:xfrm>
            <a:off x="0" y="1203598"/>
            <a:ext cx="9144000" cy="0"/>
          </a:xfrm>
          <a:prstGeom prst="line">
            <a:avLst/>
          </a:prstGeom>
          <a:ln w="22225" cap="rnd" cmpd="sng">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Text Box 3"/>
          <p:cNvSpPr txBox="1">
            <a:spLocks noGrp="1" noChangeArrowheads="1"/>
          </p:cNvSpPr>
          <p:nvPr>
            <p:ph type="subTitle" idx="1"/>
          </p:nvPr>
        </p:nvSpPr>
        <p:spPr bwMode="auto">
          <a:xfrm>
            <a:off x="6408712" y="4659982"/>
            <a:ext cx="2483768" cy="320841"/>
          </a:xfrm>
          <a:prstGeom prst="rect">
            <a:avLst/>
          </a:prstGeom>
          <a:noFill/>
          <a:ln w="9525">
            <a:noFill/>
            <a:miter lim="800000"/>
            <a:headEnd/>
            <a:tailEnd/>
          </a:ln>
          <a:effectLst/>
        </p:spPr>
        <p:txBody>
          <a:bodyPr wrap="square" lIns="104379" tIns="52189" rIns="104379" bIns="52189">
            <a:spAutoFit/>
          </a:bodyPr>
          <a:lstStyle/>
          <a:p>
            <a:pPr algn="ctr" fontAlgn="auto">
              <a:spcBef>
                <a:spcPct val="50000"/>
              </a:spcBef>
              <a:spcAft>
                <a:spcPts val="0"/>
              </a:spcAft>
              <a:defRPr/>
            </a:pPr>
            <a:r>
              <a:rPr lang="it-IT" sz="1400" b="1" kern="0" dirty="0">
                <a:solidFill>
                  <a:schemeClr val="tx1"/>
                </a:solidFill>
                <a:cs typeface="Arial" charset="0"/>
              </a:rPr>
              <a:t>D.T. </a:t>
            </a:r>
            <a:r>
              <a:rPr lang="it-IT" sz="1400" b="1" kern="0" dirty="0" smtClean="0">
                <a:solidFill>
                  <a:schemeClr val="tx1"/>
                </a:solidFill>
                <a:cs typeface="Arial" charset="0"/>
              </a:rPr>
              <a:t>Gabriella </a:t>
            </a:r>
            <a:r>
              <a:rPr lang="it-IT" sz="1400" b="1" kern="0" dirty="0" err="1" smtClean="0">
                <a:solidFill>
                  <a:schemeClr val="tx1"/>
                </a:solidFill>
                <a:cs typeface="Arial" charset="0"/>
              </a:rPr>
              <a:t>Scaturro</a:t>
            </a:r>
            <a:endParaRPr lang="it-IT" sz="1400" b="1" kern="0" dirty="0">
              <a:solidFill>
                <a:schemeClr val="tx1"/>
              </a:solidFill>
              <a:cs typeface="Arial" charset="0"/>
            </a:endParaRPr>
          </a:p>
        </p:txBody>
      </p:sp>
      <p:sp>
        <p:nvSpPr>
          <p:cNvPr id="10" name="Rettangolo 9"/>
          <p:cNvSpPr/>
          <p:nvPr/>
        </p:nvSpPr>
        <p:spPr>
          <a:xfrm>
            <a:off x="395536" y="1203598"/>
            <a:ext cx="8496944" cy="1200329"/>
          </a:xfrm>
          <a:prstGeom prst="rect">
            <a:avLst/>
          </a:prstGeom>
        </p:spPr>
        <p:txBody>
          <a:bodyPr wrap="square">
            <a:spAutoFit/>
          </a:bodyPr>
          <a:lstStyle/>
          <a:p>
            <a:pPr algn="just"/>
            <a:r>
              <a:rPr lang="it-IT" dirty="0" smtClean="0">
                <a:latin typeface="Times New Roman" pitchFamily="18" charset="0"/>
                <a:cs typeface="Times New Roman" pitchFamily="18" charset="0"/>
              </a:rPr>
              <a:t>2. L’istruzione deve essere indirizzata al pieno sviluppo della personalità umana ed al rafforzamento del rispetto dei diritti umani e delle libertà fondamentali. Essa deve promuovere la comprensione, la tolleranza, l’amicizia fra tutte le Nazioni, i gruppi razziali e religiosi, e deve favorire l’opera delle Nazioni Unite per il mantenimento della pace.</a:t>
            </a:r>
          </a:p>
        </p:txBody>
      </p:sp>
      <p:sp>
        <p:nvSpPr>
          <p:cNvPr id="9" name="CasellaDiTesto 8"/>
          <p:cNvSpPr txBox="1"/>
          <p:nvPr/>
        </p:nvSpPr>
        <p:spPr>
          <a:xfrm>
            <a:off x="1835696" y="195486"/>
            <a:ext cx="5184576" cy="707886"/>
          </a:xfrm>
          <a:prstGeom prst="rect">
            <a:avLst/>
          </a:prstGeom>
          <a:noFill/>
        </p:spPr>
        <p:txBody>
          <a:bodyPr wrap="square" rtlCol="0">
            <a:spAutoFit/>
          </a:bodyPr>
          <a:lstStyle/>
          <a:p>
            <a:pPr algn="ctr"/>
            <a:r>
              <a:rPr lang="it-IT" sz="2000" b="1" dirty="0" smtClean="0">
                <a:latin typeface="Times New Roman" pitchFamily="18" charset="0"/>
                <a:cs typeface="Times New Roman" pitchFamily="18" charset="0"/>
              </a:rPr>
              <a:t>Dichiarazione dei diritti umani 1944</a:t>
            </a:r>
          </a:p>
          <a:p>
            <a:pPr algn="ctr"/>
            <a:r>
              <a:rPr lang="it-IT" sz="2000" b="1" dirty="0" smtClean="0">
                <a:latin typeface="Times New Roman" pitchFamily="18" charset="0"/>
                <a:cs typeface="Times New Roman" pitchFamily="18" charset="0"/>
              </a:rPr>
              <a:t>art. 26, co.2</a:t>
            </a:r>
            <a:endParaRPr lang="it-IT" sz="2000" b="1" dirty="0">
              <a:latin typeface="Times New Roman" pitchFamily="18" charset="0"/>
              <a:cs typeface="Times New Roman" pitchFamily="18" charset="0"/>
            </a:endParaRPr>
          </a:p>
        </p:txBody>
      </p:sp>
      <p:sp>
        <p:nvSpPr>
          <p:cNvPr id="11" name="Rettangolo 10"/>
          <p:cNvSpPr/>
          <p:nvPr/>
        </p:nvSpPr>
        <p:spPr>
          <a:xfrm>
            <a:off x="179512" y="2859781"/>
            <a:ext cx="8856984" cy="1815882"/>
          </a:xfrm>
          <a:prstGeom prst="rect">
            <a:avLst/>
          </a:prstGeom>
        </p:spPr>
        <p:txBody>
          <a:bodyPr wrap="square">
            <a:spAutoFit/>
          </a:bodyPr>
          <a:lstStyle/>
          <a:p>
            <a:pPr algn="just"/>
            <a:r>
              <a:rPr lang="it-IT" sz="1400" dirty="0" smtClean="0"/>
              <a:t>Combinato disposto con l’art. 13 co. 1 del </a:t>
            </a:r>
            <a:r>
              <a:rPr lang="it-IT" sz="1400" b="1" dirty="0" smtClean="0"/>
              <a:t>Patto internazionale sui diritti economici, sociali e culturali (1966)</a:t>
            </a:r>
            <a:r>
              <a:rPr lang="it-IT" sz="1400" dirty="0" smtClean="0"/>
              <a:t>: </a:t>
            </a:r>
          </a:p>
          <a:p>
            <a:pPr algn="just"/>
            <a:endParaRPr lang="it-IT" sz="1400" dirty="0" smtClean="0"/>
          </a:p>
          <a:p>
            <a:pPr algn="just"/>
            <a:r>
              <a:rPr lang="it-IT" sz="1400" dirty="0" smtClean="0"/>
              <a:t>“1. Gli Stati parti del presente Patto riconoscono il diritto di ogni individuo all’istruzione. Essi convengono sul fatto che l’istruzione deve mirare al </a:t>
            </a:r>
            <a:r>
              <a:rPr lang="it-IT" sz="1400" u="sng" dirty="0" smtClean="0"/>
              <a:t>pieno sviluppo della personalità umana</a:t>
            </a:r>
            <a:r>
              <a:rPr lang="it-IT" sz="1400" dirty="0" smtClean="0"/>
              <a:t> e del </a:t>
            </a:r>
            <a:r>
              <a:rPr lang="it-IT" sz="1400" u="sng" dirty="0" smtClean="0"/>
              <a:t>senso della sua dignità</a:t>
            </a:r>
            <a:r>
              <a:rPr lang="it-IT" sz="1400" dirty="0" smtClean="0"/>
              <a:t> e rafforzare il rispetto per i diritti umani e le libertà fondamentali. Essi convengono inoltre che l’istruzione deve porre tutti gli individui in grado di </a:t>
            </a:r>
            <a:r>
              <a:rPr lang="it-IT" sz="1400" u="sng" dirty="0" smtClean="0"/>
              <a:t>partecipare in modo effettivo alla vita di una società libera</a:t>
            </a:r>
            <a:r>
              <a:rPr lang="it-IT" sz="1400" dirty="0" smtClean="0"/>
              <a:t>, deve promuovere la comprensione, la tolleranza e l’amicizia fra tutte le nazioni e tutti i gruppi razziali, etnici o religiosi ed incoraggiare lo sviluppo delle attività delle Nazioni Unite per il mantenimento della pace”.</a:t>
            </a:r>
            <a:endParaRPr lang="it-IT"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edge">
                                      <p:cBhvr>
                                        <p:cTn id="7" dur="3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edge">
                                      <p:cBhvr>
                                        <p:cTn id="12" dur="3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magine 4" descr="MIUR.png"/>
          <p:cNvPicPr>
            <a:picLocks noChangeAspect="1"/>
          </p:cNvPicPr>
          <p:nvPr/>
        </p:nvPicPr>
        <p:blipFill>
          <a:blip r:embed="rId2" cstate="print"/>
          <a:stretch>
            <a:fillRect/>
          </a:stretch>
        </p:blipFill>
        <p:spPr>
          <a:xfrm>
            <a:off x="-1" y="1"/>
            <a:ext cx="1905121" cy="627533"/>
          </a:xfrm>
          <a:prstGeom prst="rect">
            <a:avLst/>
          </a:prstGeom>
        </p:spPr>
      </p:pic>
      <p:pic>
        <p:nvPicPr>
          <p:cNvPr id="6" name="Immagine 5" descr="USR-CA_mod.jpg"/>
          <p:cNvPicPr>
            <a:picLocks noChangeAspect="1"/>
          </p:cNvPicPr>
          <p:nvPr/>
        </p:nvPicPr>
        <p:blipFill>
          <a:blip r:embed="rId3" cstate="print"/>
          <a:stretch>
            <a:fillRect/>
          </a:stretch>
        </p:blipFill>
        <p:spPr>
          <a:xfrm>
            <a:off x="7020272" y="2"/>
            <a:ext cx="2123728" cy="750094"/>
          </a:xfrm>
          <a:prstGeom prst="rect">
            <a:avLst/>
          </a:prstGeom>
        </p:spPr>
      </p:pic>
      <p:cxnSp>
        <p:nvCxnSpPr>
          <p:cNvPr id="8" name="Connettore 1 7"/>
          <p:cNvCxnSpPr/>
          <p:nvPr/>
        </p:nvCxnSpPr>
        <p:spPr>
          <a:xfrm>
            <a:off x="0" y="1203598"/>
            <a:ext cx="9144000" cy="0"/>
          </a:xfrm>
          <a:prstGeom prst="line">
            <a:avLst/>
          </a:prstGeom>
          <a:ln w="22225" cap="rnd" cmpd="sng">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Text Box 3"/>
          <p:cNvSpPr txBox="1">
            <a:spLocks noGrp="1" noChangeArrowheads="1"/>
          </p:cNvSpPr>
          <p:nvPr>
            <p:ph type="subTitle" idx="1"/>
          </p:nvPr>
        </p:nvSpPr>
        <p:spPr bwMode="auto">
          <a:xfrm>
            <a:off x="7052704" y="4751141"/>
            <a:ext cx="1983791" cy="320841"/>
          </a:xfrm>
          <a:prstGeom prst="rect">
            <a:avLst/>
          </a:prstGeom>
          <a:noFill/>
          <a:ln w="9525">
            <a:noFill/>
            <a:miter lim="800000"/>
            <a:headEnd/>
            <a:tailEnd/>
          </a:ln>
          <a:effectLst/>
        </p:spPr>
        <p:txBody>
          <a:bodyPr wrap="square" lIns="104379" tIns="52189" rIns="104379" bIns="52189">
            <a:spAutoFit/>
          </a:bodyPr>
          <a:lstStyle/>
          <a:p>
            <a:pPr algn="ctr" fontAlgn="auto">
              <a:spcBef>
                <a:spcPct val="50000"/>
              </a:spcBef>
              <a:spcAft>
                <a:spcPts val="0"/>
              </a:spcAft>
              <a:defRPr/>
            </a:pPr>
            <a:r>
              <a:rPr lang="it-IT" sz="1400" b="1" kern="0" dirty="0">
                <a:solidFill>
                  <a:schemeClr val="tx1"/>
                </a:solidFill>
                <a:cs typeface="Arial" charset="0"/>
              </a:rPr>
              <a:t>D.T. G</a:t>
            </a:r>
            <a:r>
              <a:rPr lang="it-IT" sz="1400" b="1" kern="0" dirty="0" smtClean="0">
                <a:solidFill>
                  <a:schemeClr val="tx1"/>
                </a:solidFill>
                <a:cs typeface="Arial" charset="0"/>
              </a:rPr>
              <a:t>abriella </a:t>
            </a:r>
            <a:r>
              <a:rPr lang="it-IT" sz="1400" b="1" kern="0" dirty="0" err="1" smtClean="0">
                <a:solidFill>
                  <a:schemeClr val="tx1"/>
                </a:solidFill>
                <a:cs typeface="Arial" charset="0"/>
              </a:rPr>
              <a:t>Scaturro</a:t>
            </a:r>
            <a:endParaRPr lang="it-IT" sz="1400" b="1" kern="0" dirty="0">
              <a:solidFill>
                <a:schemeClr val="tx1"/>
              </a:solidFill>
              <a:cs typeface="Arial" charset="0"/>
            </a:endParaRPr>
          </a:p>
        </p:txBody>
      </p:sp>
      <p:sp>
        <p:nvSpPr>
          <p:cNvPr id="9" name="CasellaDiTesto 8"/>
          <p:cNvSpPr txBox="1"/>
          <p:nvPr/>
        </p:nvSpPr>
        <p:spPr>
          <a:xfrm>
            <a:off x="1835696" y="195486"/>
            <a:ext cx="5184576" cy="707886"/>
          </a:xfrm>
          <a:prstGeom prst="rect">
            <a:avLst/>
          </a:prstGeom>
          <a:noFill/>
        </p:spPr>
        <p:txBody>
          <a:bodyPr wrap="square" rtlCol="0">
            <a:spAutoFit/>
          </a:bodyPr>
          <a:lstStyle/>
          <a:p>
            <a:pPr algn="ctr"/>
            <a:r>
              <a:rPr lang="it-IT" sz="2000" b="1" dirty="0" smtClean="0">
                <a:latin typeface="Times New Roman" pitchFamily="18" charset="0"/>
                <a:cs typeface="Times New Roman" pitchFamily="18" charset="0"/>
              </a:rPr>
              <a:t>Patto internazionale sui diritti economici, sociali e culturali</a:t>
            </a:r>
            <a:endParaRPr lang="it-IT" sz="2000" b="1" dirty="0">
              <a:latin typeface="Times New Roman" pitchFamily="18" charset="0"/>
              <a:cs typeface="Times New Roman" pitchFamily="18" charset="0"/>
            </a:endParaRPr>
          </a:p>
        </p:txBody>
      </p:sp>
      <p:sp>
        <p:nvSpPr>
          <p:cNvPr id="11" name="Rettangolo 10"/>
          <p:cNvSpPr/>
          <p:nvPr/>
        </p:nvSpPr>
        <p:spPr>
          <a:xfrm>
            <a:off x="179512" y="1275606"/>
            <a:ext cx="8784976" cy="1815882"/>
          </a:xfrm>
          <a:prstGeom prst="rect">
            <a:avLst/>
          </a:prstGeom>
        </p:spPr>
        <p:txBody>
          <a:bodyPr wrap="square">
            <a:spAutoFit/>
          </a:bodyPr>
          <a:lstStyle/>
          <a:p>
            <a:pPr algn="just"/>
            <a:r>
              <a:rPr lang="it-IT" sz="1600" dirty="0" smtClean="0"/>
              <a:t>Combinato disposto con l’art. 13 co. 2 del </a:t>
            </a:r>
            <a:r>
              <a:rPr lang="it-IT" sz="1600" b="1" dirty="0" smtClean="0"/>
              <a:t>Patto internazionale sui diritti economici, sociali e culturali (1966)</a:t>
            </a:r>
            <a:r>
              <a:rPr lang="it-IT" sz="1600" dirty="0" smtClean="0"/>
              <a:t>: </a:t>
            </a:r>
          </a:p>
          <a:p>
            <a:pPr algn="just"/>
            <a:r>
              <a:rPr lang="it-IT" sz="1600" dirty="0" smtClean="0"/>
              <a:t>“l’istruzione superiore deve essere resa accessibile a tutti su un piano di eguaglianza, in base alle attitudini di ciascuno, con ogni mezzo a ciò idoneo, ed in particolare mediante l’instaurazione progressiva dell’istruzione obbligatoria…deve perseguirsi attivamente lo sviluppo di un sistema di scuole di ogni grado, stabilirsi un adeguato sistema di borse di studio, e assicurarsi un continuo miglioramento delle condizioni materiali del personale insegnante”.</a:t>
            </a:r>
            <a:endParaRPr lang="it-IT" sz="1600" dirty="0"/>
          </a:p>
        </p:txBody>
      </p:sp>
      <p:sp>
        <p:nvSpPr>
          <p:cNvPr id="13" name="Rettangolo 12"/>
          <p:cNvSpPr/>
          <p:nvPr/>
        </p:nvSpPr>
        <p:spPr>
          <a:xfrm>
            <a:off x="251520" y="3651870"/>
            <a:ext cx="8568952" cy="1077218"/>
          </a:xfrm>
          <a:prstGeom prst="rect">
            <a:avLst/>
          </a:prstGeom>
        </p:spPr>
        <p:txBody>
          <a:bodyPr wrap="square">
            <a:spAutoFit/>
          </a:bodyPr>
          <a:lstStyle/>
          <a:p>
            <a:pPr algn="just"/>
            <a:r>
              <a:rPr lang="it-IT" sz="1600" dirty="0" smtClean="0"/>
              <a:t>“Nessuna disposizione di questo articolo sarà interpretata nel senso di recare pregiudizio alla libertà degli individui e degli enti di fondare e dirigere istituti d’istruzione, purché i principi enunciati nel 1° paragrafo di questo articolo vengano rispettati e l’istruzione impartita in tali istituti sia conforme ai requisiti fondamentali che possano essere prescritti dallo Stato”. </a:t>
            </a:r>
            <a:endParaRPr lang="it-IT" sz="1600" dirty="0"/>
          </a:p>
        </p:txBody>
      </p:sp>
      <p:sp>
        <p:nvSpPr>
          <p:cNvPr id="14" name="Rettangolo 13"/>
          <p:cNvSpPr/>
          <p:nvPr/>
        </p:nvSpPr>
        <p:spPr>
          <a:xfrm>
            <a:off x="395536" y="3219822"/>
            <a:ext cx="8424936" cy="369332"/>
          </a:xfrm>
          <a:prstGeom prst="rect">
            <a:avLst/>
          </a:prstGeom>
        </p:spPr>
        <p:txBody>
          <a:bodyPr wrap="square">
            <a:spAutoFit/>
          </a:bodyPr>
          <a:lstStyle/>
          <a:p>
            <a:r>
              <a:rPr lang="it-IT" smtClean="0"/>
              <a:t>art. 13 co. 4 : </a:t>
            </a:r>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ssolve">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strips(downLeft)">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dissolve">
                                      <p:cBhvr>
                                        <p:cTn id="17"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magine 4" descr="MIUR.png"/>
          <p:cNvPicPr>
            <a:picLocks noChangeAspect="1"/>
          </p:cNvPicPr>
          <p:nvPr/>
        </p:nvPicPr>
        <p:blipFill>
          <a:blip r:embed="rId2" cstate="print"/>
          <a:stretch>
            <a:fillRect/>
          </a:stretch>
        </p:blipFill>
        <p:spPr>
          <a:xfrm>
            <a:off x="-1" y="1"/>
            <a:ext cx="1905121" cy="627533"/>
          </a:xfrm>
          <a:prstGeom prst="rect">
            <a:avLst/>
          </a:prstGeom>
        </p:spPr>
      </p:pic>
      <p:pic>
        <p:nvPicPr>
          <p:cNvPr id="6" name="Immagine 5" descr="USR-CA_mod.jpg"/>
          <p:cNvPicPr>
            <a:picLocks noChangeAspect="1"/>
          </p:cNvPicPr>
          <p:nvPr/>
        </p:nvPicPr>
        <p:blipFill>
          <a:blip r:embed="rId3" cstate="print"/>
          <a:stretch>
            <a:fillRect/>
          </a:stretch>
        </p:blipFill>
        <p:spPr>
          <a:xfrm>
            <a:off x="7020272" y="2"/>
            <a:ext cx="2123728" cy="750094"/>
          </a:xfrm>
          <a:prstGeom prst="rect">
            <a:avLst/>
          </a:prstGeom>
        </p:spPr>
      </p:pic>
      <p:cxnSp>
        <p:nvCxnSpPr>
          <p:cNvPr id="8" name="Connettore 1 7"/>
          <p:cNvCxnSpPr/>
          <p:nvPr/>
        </p:nvCxnSpPr>
        <p:spPr>
          <a:xfrm>
            <a:off x="0" y="1203598"/>
            <a:ext cx="9144000" cy="0"/>
          </a:xfrm>
          <a:prstGeom prst="line">
            <a:avLst/>
          </a:prstGeom>
          <a:ln w="22225" cap="rnd" cmpd="sng">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Text Box 3"/>
          <p:cNvSpPr txBox="1">
            <a:spLocks noGrp="1" noChangeArrowheads="1"/>
          </p:cNvSpPr>
          <p:nvPr>
            <p:ph type="subTitle" idx="1"/>
          </p:nvPr>
        </p:nvSpPr>
        <p:spPr bwMode="auto">
          <a:xfrm>
            <a:off x="6646115" y="4659982"/>
            <a:ext cx="2232248" cy="320841"/>
          </a:xfrm>
          <a:prstGeom prst="rect">
            <a:avLst/>
          </a:prstGeom>
          <a:noFill/>
          <a:ln w="9525">
            <a:noFill/>
            <a:miter lim="800000"/>
            <a:headEnd/>
            <a:tailEnd/>
          </a:ln>
          <a:effectLst/>
        </p:spPr>
        <p:txBody>
          <a:bodyPr wrap="square" lIns="104379" tIns="52189" rIns="104379" bIns="52189">
            <a:spAutoFit/>
          </a:bodyPr>
          <a:lstStyle/>
          <a:p>
            <a:pPr algn="ctr" fontAlgn="auto">
              <a:spcBef>
                <a:spcPct val="50000"/>
              </a:spcBef>
              <a:spcAft>
                <a:spcPts val="0"/>
              </a:spcAft>
              <a:defRPr/>
            </a:pPr>
            <a:r>
              <a:rPr lang="it-IT" sz="1400" b="1" kern="0" dirty="0">
                <a:solidFill>
                  <a:schemeClr val="tx1"/>
                </a:solidFill>
                <a:cs typeface="Arial" charset="0"/>
              </a:rPr>
              <a:t>D.T. </a:t>
            </a:r>
            <a:r>
              <a:rPr lang="it-IT" sz="1400" b="1" kern="0" dirty="0" smtClean="0">
                <a:solidFill>
                  <a:schemeClr val="tx1"/>
                </a:solidFill>
                <a:cs typeface="Arial" charset="0"/>
              </a:rPr>
              <a:t>Gabriella </a:t>
            </a:r>
            <a:r>
              <a:rPr lang="it-IT" sz="1400" b="1" kern="0" dirty="0" err="1" smtClean="0">
                <a:solidFill>
                  <a:schemeClr val="tx1"/>
                </a:solidFill>
                <a:cs typeface="Arial" charset="0"/>
              </a:rPr>
              <a:t>Scaturro</a:t>
            </a:r>
            <a:endParaRPr lang="it-IT" sz="1400" b="1" kern="0" dirty="0">
              <a:solidFill>
                <a:schemeClr val="tx1"/>
              </a:solidFill>
              <a:cs typeface="Arial" charset="0"/>
            </a:endParaRPr>
          </a:p>
        </p:txBody>
      </p:sp>
      <p:sp>
        <p:nvSpPr>
          <p:cNvPr id="10" name="Rettangolo 9"/>
          <p:cNvSpPr/>
          <p:nvPr/>
        </p:nvSpPr>
        <p:spPr>
          <a:xfrm>
            <a:off x="251520" y="1275606"/>
            <a:ext cx="8640960" cy="707886"/>
          </a:xfrm>
          <a:prstGeom prst="rect">
            <a:avLst/>
          </a:prstGeom>
        </p:spPr>
        <p:txBody>
          <a:bodyPr wrap="square">
            <a:spAutoFit/>
          </a:bodyPr>
          <a:lstStyle/>
          <a:p>
            <a:pPr algn="just"/>
            <a:r>
              <a:rPr lang="it-IT" sz="2000" dirty="0" smtClean="0">
                <a:latin typeface="Times New Roman" pitchFamily="18" charset="0"/>
                <a:cs typeface="Times New Roman" pitchFamily="18" charset="0"/>
              </a:rPr>
              <a:t>I genitori hanno diritto di priorità nella </a:t>
            </a:r>
            <a:r>
              <a:rPr lang="it-IT" sz="2000" u="sng" dirty="0" smtClean="0">
                <a:latin typeface="Times New Roman" pitchFamily="18" charset="0"/>
                <a:cs typeface="Times New Roman" pitchFamily="18" charset="0"/>
              </a:rPr>
              <a:t>scelta del genere di istruzione</a:t>
            </a:r>
            <a:r>
              <a:rPr lang="it-IT" sz="2000" dirty="0" smtClean="0">
                <a:latin typeface="Times New Roman" pitchFamily="18" charset="0"/>
                <a:cs typeface="Times New Roman" pitchFamily="18" charset="0"/>
              </a:rPr>
              <a:t> da impartire ai loro figli</a:t>
            </a:r>
            <a:endParaRPr lang="it-IT" sz="2000" dirty="0">
              <a:latin typeface="Times New Roman" pitchFamily="18" charset="0"/>
              <a:cs typeface="Times New Roman" pitchFamily="18" charset="0"/>
            </a:endParaRPr>
          </a:p>
        </p:txBody>
      </p:sp>
      <p:sp>
        <p:nvSpPr>
          <p:cNvPr id="9" name="CasellaDiTesto 8"/>
          <p:cNvSpPr txBox="1"/>
          <p:nvPr/>
        </p:nvSpPr>
        <p:spPr>
          <a:xfrm>
            <a:off x="1835696" y="195486"/>
            <a:ext cx="5184576" cy="707886"/>
          </a:xfrm>
          <a:prstGeom prst="rect">
            <a:avLst/>
          </a:prstGeom>
          <a:noFill/>
        </p:spPr>
        <p:txBody>
          <a:bodyPr wrap="square" rtlCol="0">
            <a:spAutoFit/>
          </a:bodyPr>
          <a:lstStyle/>
          <a:p>
            <a:pPr algn="ctr"/>
            <a:r>
              <a:rPr lang="it-IT" sz="2000" b="1" dirty="0" smtClean="0">
                <a:latin typeface="Times New Roman" pitchFamily="18" charset="0"/>
                <a:cs typeface="Times New Roman" pitchFamily="18" charset="0"/>
              </a:rPr>
              <a:t>Dichiarazione dei diritti umani 1944</a:t>
            </a:r>
          </a:p>
          <a:p>
            <a:pPr algn="ctr"/>
            <a:r>
              <a:rPr lang="it-IT" sz="2000" b="1" dirty="0" smtClean="0">
                <a:latin typeface="Times New Roman" pitchFamily="18" charset="0"/>
                <a:cs typeface="Times New Roman" pitchFamily="18" charset="0"/>
              </a:rPr>
              <a:t>art. 26, co.3</a:t>
            </a:r>
            <a:endParaRPr lang="it-IT" sz="2000" b="1" dirty="0">
              <a:latin typeface="Times New Roman" pitchFamily="18" charset="0"/>
              <a:cs typeface="Times New Roman" pitchFamily="18" charset="0"/>
            </a:endParaRPr>
          </a:p>
        </p:txBody>
      </p:sp>
      <p:sp>
        <p:nvSpPr>
          <p:cNvPr id="11" name="Rettangolo 10"/>
          <p:cNvSpPr/>
          <p:nvPr/>
        </p:nvSpPr>
        <p:spPr>
          <a:xfrm>
            <a:off x="267066" y="2139702"/>
            <a:ext cx="8625414" cy="1354217"/>
          </a:xfrm>
          <a:prstGeom prst="rect">
            <a:avLst/>
          </a:prstGeom>
        </p:spPr>
        <p:txBody>
          <a:bodyPr wrap="square">
            <a:spAutoFit/>
          </a:bodyPr>
          <a:lstStyle/>
          <a:p>
            <a:pPr algn="just"/>
            <a:r>
              <a:rPr lang="it-IT" sz="1600" dirty="0" smtClean="0"/>
              <a:t>Chi educa deve preoccuparsi di indicare percorsi d’azione, in costante interazione con il territorio, cioè con gli amministratori locali e le associazioni e i gruppi di volontariato. Naturalmente, è fondamentale l’interazione con le famiglie, proprio sul terreno dell’educazione civica che, in questo contesto, diventa </a:t>
            </a:r>
            <a:r>
              <a:rPr lang="it-IT" sz="1600" b="1" dirty="0" smtClean="0"/>
              <a:t>fertile co-educazione </a:t>
            </a:r>
            <a:r>
              <a:rPr lang="it-IT" sz="1600" dirty="0" smtClean="0"/>
              <a:t>dove devono </a:t>
            </a:r>
            <a:r>
              <a:rPr lang="it-IT" sz="1600" u="sng" dirty="0" smtClean="0"/>
              <a:t>incontrarsi</a:t>
            </a:r>
            <a:r>
              <a:rPr lang="it-IT" sz="1600" dirty="0" smtClean="0"/>
              <a:t>, </a:t>
            </a:r>
            <a:r>
              <a:rPr lang="it-IT" sz="1600" u="sng" dirty="0" smtClean="0"/>
              <a:t>non scontrarsi</a:t>
            </a:r>
            <a:r>
              <a:rPr lang="it-IT" sz="1600" dirty="0" smtClean="0"/>
              <a:t>, la responsabilità degli insegnanti-educatori, i diritti dei bambini e degli adolescenti, i diritti-doveri-responsabilità dei genitori</a:t>
            </a:r>
            <a:r>
              <a:rPr lang="it-IT" dirty="0" smtClean="0"/>
              <a:t>. </a:t>
            </a:r>
            <a:endParaRPr lang="it-IT" dirty="0"/>
          </a:p>
        </p:txBody>
      </p:sp>
      <p:pic>
        <p:nvPicPr>
          <p:cNvPr id="4098" name="Picture 2" descr="D:\Users\MI14718\Desktop\download (1).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2555776" y="3493919"/>
            <a:ext cx="3528392" cy="1555845"/>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edge">
                                      <p:cBhvr>
                                        <p:cTn id="7" dur="3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randombar(horizontal)">
                                      <p:cBhvr>
                                        <p:cTn id="12"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MIUR.png"/>
          <p:cNvPicPr>
            <a:picLocks noChangeAspect="1"/>
          </p:cNvPicPr>
          <p:nvPr/>
        </p:nvPicPr>
        <p:blipFill>
          <a:blip r:embed="rId2" cstate="print"/>
          <a:stretch>
            <a:fillRect/>
          </a:stretch>
        </p:blipFill>
        <p:spPr>
          <a:xfrm>
            <a:off x="-1" y="1"/>
            <a:ext cx="1905121" cy="627533"/>
          </a:xfrm>
          <a:prstGeom prst="rect">
            <a:avLst/>
          </a:prstGeom>
        </p:spPr>
      </p:pic>
      <p:pic>
        <p:nvPicPr>
          <p:cNvPr id="6" name="Immagine 5" descr="USR-CA_mod.jpg"/>
          <p:cNvPicPr>
            <a:picLocks noChangeAspect="1"/>
          </p:cNvPicPr>
          <p:nvPr/>
        </p:nvPicPr>
        <p:blipFill>
          <a:blip r:embed="rId3" cstate="print"/>
          <a:stretch>
            <a:fillRect/>
          </a:stretch>
        </p:blipFill>
        <p:spPr>
          <a:xfrm>
            <a:off x="7020272" y="2"/>
            <a:ext cx="2123728" cy="750094"/>
          </a:xfrm>
          <a:prstGeom prst="rect">
            <a:avLst/>
          </a:prstGeom>
        </p:spPr>
      </p:pic>
      <p:cxnSp>
        <p:nvCxnSpPr>
          <p:cNvPr id="8" name="Connettore 1 7"/>
          <p:cNvCxnSpPr/>
          <p:nvPr/>
        </p:nvCxnSpPr>
        <p:spPr>
          <a:xfrm>
            <a:off x="0" y="1203598"/>
            <a:ext cx="9144000" cy="0"/>
          </a:xfrm>
          <a:prstGeom prst="line">
            <a:avLst/>
          </a:prstGeom>
          <a:ln w="22225" cap="rnd" cmpd="sng">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Text Box 3"/>
          <p:cNvSpPr txBox="1">
            <a:spLocks noGrp="1" noChangeArrowheads="1"/>
          </p:cNvSpPr>
          <p:nvPr>
            <p:ph type="subTitle" idx="1"/>
          </p:nvPr>
        </p:nvSpPr>
        <p:spPr bwMode="auto">
          <a:xfrm>
            <a:off x="7010479" y="4587974"/>
            <a:ext cx="2051720" cy="320841"/>
          </a:xfrm>
          <a:prstGeom prst="rect">
            <a:avLst/>
          </a:prstGeom>
          <a:noFill/>
          <a:ln w="9525">
            <a:noFill/>
            <a:miter lim="800000"/>
            <a:headEnd/>
            <a:tailEnd/>
          </a:ln>
          <a:effectLst/>
        </p:spPr>
        <p:txBody>
          <a:bodyPr wrap="square" lIns="104379" tIns="52189" rIns="104379" bIns="52189">
            <a:spAutoFit/>
          </a:bodyPr>
          <a:lstStyle/>
          <a:p>
            <a:pPr algn="ctr" fontAlgn="auto">
              <a:spcBef>
                <a:spcPct val="50000"/>
              </a:spcBef>
              <a:spcAft>
                <a:spcPts val="0"/>
              </a:spcAft>
              <a:defRPr/>
            </a:pPr>
            <a:r>
              <a:rPr lang="it-IT" sz="1400" b="1" kern="0" dirty="0">
                <a:solidFill>
                  <a:schemeClr val="tx1"/>
                </a:solidFill>
                <a:cs typeface="Arial" charset="0"/>
              </a:rPr>
              <a:t>D.T. </a:t>
            </a:r>
            <a:r>
              <a:rPr lang="it-IT" sz="1400" b="1" kern="0" dirty="0" smtClean="0">
                <a:solidFill>
                  <a:schemeClr val="tx1"/>
                </a:solidFill>
                <a:cs typeface="Arial" charset="0"/>
              </a:rPr>
              <a:t>Gabriella </a:t>
            </a:r>
            <a:r>
              <a:rPr lang="it-IT" sz="1400" b="1" kern="0" dirty="0" err="1" smtClean="0">
                <a:solidFill>
                  <a:schemeClr val="tx1"/>
                </a:solidFill>
                <a:cs typeface="Arial" charset="0"/>
              </a:rPr>
              <a:t>Scaturro</a:t>
            </a:r>
            <a:endParaRPr lang="it-IT" sz="1400" b="1" kern="0" dirty="0">
              <a:solidFill>
                <a:schemeClr val="tx1"/>
              </a:solidFill>
              <a:cs typeface="Arial" charset="0"/>
            </a:endParaRPr>
          </a:p>
        </p:txBody>
      </p:sp>
      <p:sp>
        <p:nvSpPr>
          <p:cNvPr id="9" name="CasellaDiTesto 8"/>
          <p:cNvSpPr txBox="1"/>
          <p:nvPr/>
        </p:nvSpPr>
        <p:spPr>
          <a:xfrm>
            <a:off x="1577161" y="119702"/>
            <a:ext cx="5904656" cy="1015663"/>
          </a:xfrm>
          <a:prstGeom prst="rect">
            <a:avLst/>
          </a:prstGeom>
          <a:noFill/>
        </p:spPr>
        <p:txBody>
          <a:bodyPr wrap="square" rtlCol="0">
            <a:spAutoFit/>
          </a:bodyPr>
          <a:lstStyle/>
          <a:p>
            <a:pPr algn="ctr"/>
            <a:r>
              <a:rPr lang="it-IT" sz="2000" b="1" dirty="0" smtClean="0">
                <a:latin typeface="Times New Roman" pitchFamily="18" charset="0"/>
                <a:cs typeface="Times New Roman" pitchFamily="18" charset="0"/>
              </a:rPr>
              <a:t>Patto internazionale sui diritti economici, sociali e culturali</a:t>
            </a:r>
          </a:p>
          <a:p>
            <a:pPr algn="ctr"/>
            <a:r>
              <a:rPr lang="it-IT" sz="2000" b="1" dirty="0" smtClean="0">
                <a:latin typeface="Times New Roman" pitchFamily="18" charset="0"/>
                <a:cs typeface="Times New Roman" pitchFamily="18" charset="0"/>
              </a:rPr>
              <a:t>art. 13, co. 3</a:t>
            </a:r>
            <a:endParaRPr lang="it-IT" sz="2000" b="1" dirty="0">
              <a:latin typeface="Times New Roman" pitchFamily="18" charset="0"/>
              <a:cs typeface="Times New Roman" pitchFamily="18" charset="0"/>
            </a:endParaRPr>
          </a:p>
        </p:txBody>
      </p:sp>
      <p:sp>
        <p:nvSpPr>
          <p:cNvPr id="11" name="Rettangolo 10"/>
          <p:cNvSpPr/>
          <p:nvPr/>
        </p:nvSpPr>
        <p:spPr>
          <a:xfrm>
            <a:off x="107504" y="1203598"/>
            <a:ext cx="8856984" cy="1477328"/>
          </a:xfrm>
          <a:prstGeom prst="rect">
            <a:avLst/>
          </a:prstGeom>
        </p:spPr>
        <p:txBody>
          <a:bodyPr wrap="square">
            <a:spAutoFit/>
          </a:bodyPr>
          <a:lstStyle/>
          <a:p>
            <a:pPr algn="just"/>
            <a:r>
              <a:rPr lang="it-IT" dirty="0" smtClean="0">
                <a:latin typeface="Times New Roman" pitchFamily="18" charset="0"/>
                <a:cs typeface="Times New Roman" pitchFamily="18" charset="0"/>
              </a:rPr>
              <a:t>“Gli Stati parti del presente Patto si impegnano a rispettare la libertà dei genitori e, ove del caso, dei tutori legali, di scegliere per i figli scuole diverse da quelle istituite dalle autorità pubbliche, purché conformi ai requisiti fondamentali che possono essere prescritti o approvati dallo Stato in materia di istruzione, e di curare l’educazione religiosa e morale dei figli in conformità alle proprie convinzioni”.</a:t>
            </a:r>
            <a:endParaRPr lang="it-IT" dirty="0">
              <a:latin typeface="Times New Roman" pitchFamily="18" charset="0"/>
              <a:cs typeface="Times New Roman" pitchFamily="18" charset="0"/>
            </a:endParaRPr>
          </a:p>
        </p:txBody>
      </p:sp>
      <p:pic>
        <p:nvPicPr>
          <p:cNvPr id="5122" name="Picture 2" descr="D:\Users\MI14718\Desktop\images (7).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2987824" y="2922167"/>
            <a:ext cx="3312368" cy="2060687"/>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outHorizontal)">
                                      <p:cBhvr>
                                        <p:cTn id="7"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MIUR.png"/>
          <p:cNvPicPr>
            <a:picLocks noChangeAspect="1"/>
          </p:cNvPicPr>
          <p:nvPr/>
        </p:nvPicPr>
        <p:blipFill>
          <a:blip r:embed="rId2" cstate="print"/>
          <a:stretch>
            <a:fillRect/>
          </a:stretch>
        </p:blipFill>
        <p:spPr>
          <a:xfrm>
            <a:off x="-1" y="1"/>
            <a:ext cx="1905121" cy="627533"/>
          </a:xfrm>
          <a:prstGeom prst="rect">
            <a:avLst/>
          </a:prstGeom>
        </p:spPr>
      </p:pic>
      <p:pic>
        <p:nvPicPr>
          <p:cNvPr id="6" name="Immagine 5" descr="USR-CA_mod.jpg"/>
          <p:cNvPicPr>
            <a:picLocks noChangeAspect="1"/>
          </p:cNvPicPr>
          <p:nvPr/>
        </p:nvPicPr>
        <p:blipFill>
          <a:blip r:embed="rId3" cstate="print"/>
          <a:stretch>
            <a:fillRect/>
          </a:stretch>
        </p:blipFill>
        <p:spPr>
          <a:xfrm>
            <a:off x="7020272" y="2"/>
            <a:ext cx="2123728" cy="750094"/>
          </a:xfrm>
          <a:prstGeom prst="rect">
            <a:avLst/>
          </a:prstGeom>
        </p:spPr>
      </p:pic>
      <p:cxnSp>
        <p:nvCxnSpPr>
          <p:cNvPr id="8" name="Connettore 1 7"/>
          <p:cNvCxnSpPr/>
          <p:nvPr/>
        </p:nvCxnSpPr>
        <p:spPr>
          <a:xfrm>
            <a:off x="0" y="1203598"/>
            <a:ext cx="9144000" cy="0"/>
          </a:xfrm>
          <a:prstGeom prst="line">
            <a:avLst/>
          </a:prstGeom>
          <a:ln w="22225" cap="rnd" cmpd="sng">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Text Box 3"/>
          <p:cNvSpPr txBox="1">
            <a:spLocks noGrp="1" noChangeArrowheads="1"/>
          </p:cNvSpPr>
          <p:nvPr>
            <p:ph type="subTitle" idx="1"/>
          </p:nvPr>
        </p:nvSpPr>
        <p:spPr bwMode="auto">
          <a:xfrm>
            <a:off x="6588224" y="4659982"/>
            <a:ext cx="2411760" cy="320841"/>
          </a:xfrm>
          <a:prstGeom prst="rect">
            <a:avLst/>
          </a:prstGeom>
          <a:noFill/>
          <a:ln w="9525">
            <a:noFill/>
            <a:miter lim="800000"/>
            <a:headEnd/>
            <a:tailEnd/>
          </a:ln>
          <a:effectLst/>
        </p:spPr>
        <p:txBody>
          <a:bodyPr wrap="square" lIns="104379" tIns="52189" rIns="104379" bIns="52189">
            <a:spAutoFit/>
          </a:bodyPr>
          <a:lstStyle/>
          <a:p>
            <a:pPr algn="ctr" fontAlgn="auto">
              <a:spcBef>
                <a:spcPct val="50000"/>
              </a:spcBef>
              <a:spcAft>
                <a:spcPts val="0"/>
              </a:spcAft>
              <a:defRPr/>
            </a:pPr>
            <a:r>
              <a:rPr lang="it-IT" sz="1400" b="1" kern="0" dirty="0">
                <a:solidFill>
                  <a:schemeClr val="tx1"/>
                </a:solidFill>
                <a:cs typeface="Arial" charset="0"/>
              </a:rPr>
              <a:t>D.T. </a:t>
            </a:r>
            <a:r>
              <a:rPr lang="it-IT" sz="1400" b="1" kern="0" dirty="0" smtClean="0">
                <a:solidFill>
                  <a:schemeClr val="tx1"/>
                </a:solidFill>
                <a:cs typeface="Arial" charset="0"/>
              </a:rPr>
              <a:t>Gabriella </a:t>
            </a:r>
            <a:r>
              <a:rPr lang="it-IT" sz="1400" b="1" kern="0" dirty="0" err="1" smtClean="0">
                <a:solidFill>
                  <a:schemeClr val="tx1"/>
                </a:solidFill>
                <a:cs typeface="Arial" charset="0"/>
              </a:rPr>
              <a:t>Scaturro</a:t>
            </a:r>
            <a:endParaRPr lang="it-IT" sz="1400" b="1" kern="0" dirty="0">
              <a:solidFill>
                <a:schemeClr val="tx1"/>
              </a:solidFill>
              <a:cs typeface="Arial" charset="0"/>
            </a:endParaRPr>
          </a:p>
        </p:txBody>
      </p:sp>
      <p:sp>
        <p:nvSpPr>
          <p:cNvPr id="9" name="CasellaDiTesto 8"/>
          <p:cNvSpPr txBox="1"/>
          <p:nvPr/>
        </p:nvSpPr>
        <p:spPr>
          <a:xfrm>
            <a:off x="1691680" y="187935"/>
            <a:ext cx="5832648" cy="1015663"/>
          </a:xfrm>
          <a:prstGeom prst="rect">
            <a:avLst/>
          </a:prstGeom>
          <a:noFill/>
        </p:spPr>
        <p:txBody>
          <a:bodyPr wrap="square" rtlCol="0">
            <a:spAutoFit/>
          </a:bodyPr>
          <a:lstStyle/>
          <a:p>
            <a:pPr algn="ctr"/>
            <a:r>
              <a:rPr lang="it-IT" sz="2000" b="1" dirty="0" smtClean="0">
                <a:latin typeface="Times New Roman" pitchFamily="18" charset="0"/>
                <a:cs typeface="Times New Roman" pitchFamily="18" charset="0"/>
              </a:rPr>
              <a:t>Convenzione internazionale sui diritti dei bambini e dei minori (1990)</a:t>
            </a:r>
          </a:p>
          <a:p>
            <a:pPr algn="ctr"/>
            <a:r>
              <a:rPr lang="it-IT" sz="2000" b="1" dirty="0" smtClean="0">
                <a:latin typeface="Times New Roman" pitchFamily="18" charset="0"/>
                <a:cs typeface="Times New Roman" pitchFamily="18" charset="0"/>
              </a:rPr>
              <a:t>Art. 12</a:t>
            </a:r>
            <a:endParaRPr lang="it-IT" sz="2000" b="1" dirty="0">
              <a:latin typeface="Times New Roman" pitchFamily="18" charset="0"/>
              <a:cs typeface="Times New Roman" pitchFamily="18" charset="0"/>
            </a:endParaRPr>
          </a:p>
        </p:txBody>
      </p:sp>
      <p:sp>
        <p:nvSpPr>
          <p:cNvPr id="11" name="Rettangolo 10"/>
          <p:cNvSpPr/>
          <p:nvPr/>
        </p:nvSpPr>
        <p:spPr>
          <a:xfrm>
            <a:off x="107504" y="1203598"/>
            <a:ext cx="8856984" cy="1754326"/>
          </a:xfrm>
          <a:prstGeom prst="rect">
            <a:avLst/>
          </a:prstGeom>
        </p:spPr>
        <p:txBody>
          <a:bodyPr wrap="square">
            <a:spAutoFit/>
          </a:bodyPr>
          <a:lstStyle/>
          <a:p>
            <a:pPr algn="just"/>
            <a:r>
              <a:rPr lang="it-IT" dirty="0" smtClean="0">
                <a:latin typeface="Times New Roman" pitchFamily="18" charset="0"/>
                <a:cs typeface="Times New Roman" pitchFamily="18" charset="0"/>
              </a:rPr>
              <a:t>I minori hanno </a:t>
            </a:r>
            <a:r>
              <a:rPr lang="it-IT" b="1" dirty="0" smtClean="0">
                <a:latin typeface="Times New Roman" pitchFamily="18" charset="0"/>
                <a:cs typeface="Times New Roman" pitchFamily="18" charset="0"/>
              </a:rPr>
              <a:t>diritti internazionalmente riconosciuti </a:t>
            </a:r>
            <a:r>
              <a:rPr lang="it-IT" dirty="0" smtClean="0">
                <a:latin typeface="Times New Roman" pitchFamily="18" charset="0"/>
                <a:cs typeface="Times New Roman" pitchFamily="18" charset="0"/>
              </a:rPr>
              <a:t>(diritti ‘rafforzati’ in ragione dell’età), che devono essere garantiti a scuola, e soprattutto nell’ambiente familiare </a:t>
            </a:r>
          </a:p>
          <a:p>
            <a:pPr algn="just"/>
            <a:r>
              <a:rPr lang="it-IT" dirty="0" smtClean="0">
                <a:latin typeface="Times New Roman" pitchFamily="18" charset="0"/>
                <a:cs typeface="Times New Roman" pitchFamily="18" charset="0"/>
              </a:rPr>
              <a:t>“Gli Stati parti garantiscono al fanciullo capace di discernimento il diritto di esprimere liberamente la sua opinione su ogni questione che lo interessa, le opinioni del fanciullo essendo debitamente prese in considerazione tenendo conto della sua età e del suo grado di maturità”. </a:t>
            </a:r>
            <a:endParaRPr lang="it-IT" dirty="0">
              <a:latin typeface="Times New Roman" pitchFamily="18" charset="0"/>
              <a:cs typeface="Times New Roman" pitchFamily="18" charset="0"/>
            </a:endParaRPr>
          </a:p>
        </p:txBody>
      </p:sp>
      <p:pic>
        <p:nvPicPr>
          <p:cNvPr id="6146" name="Picture 2" descr="D:\Users\MI14718\Desktop\images (5).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2518732" y="2859782"/>
            <a:ext cx="3565436" cy="223209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ssolve">
                                      <p:cBhvr>
                                        <p:cTn id="7"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MIUR.png"/>
          <p:cNvPicPr>
            <a:picLocks noChangeAspect="1"/>
          </p:cNvPicPr>
          <p:nvPr/>
        </p:nvPicPr>
        <p:blipFill>
          <a:blip r:embed="rId2" cstate="print"/>
          <a:stretch>
            <a:fillRect/>
          </a:stretch>
        </p:blipFill>
        <p:spPr>
          <a:xfrm>
            <a:off x="-1" y="1"/>
            <a:ext cx="1905121" cy="627533"/>
          </a:xfrm>
          <a:prstGeom prst="rect">
            <a:avLst/>
          </a:prstGeom>
        </p:spPr>
      </p:pic>
      <p:pic>
        <p:nvPicPr>
          <p:cNvPr id="6" name="Immagine 5" descr="USR-CA_mod.jpg"/>
          <p:cNvPicPr>
            <a:picLocks noChangeAspect="1"/>
          </p:cNvPicPr>
          <p:nvPr/>
        </p:nvPicPr>
        <p:blipFill>
          <a:blip r:embed="rId3" cstate="print"/>
          <a:stretch>
            <a:fillRect/>
          </a:stretch>
        </p:blipFill>
        <p:spPr>
          <a:xfrm>
            <a:off x="7020272" y="2"/>
            <a:ext cx="2123728" cy="750094"/>
          </a:xfrm>
          <a:prstGeom prst="rect">
            <a:avLst/>
          </a:prstGeom>
        </p:spPr>
      </p:pic>
      <p:cxnSp>
        <p:nvCxnSpPr>
          <p:cNvPr id="8" name="Connettore 1 7"/>
          <p:cNvCxnSpPr/>
          <p:nvPr/>
        </p:nvCxnSpPr>
        <p:spPr>
          <a:xfrm>
            <a:off x="0" y="1203598"/>
            <a:ext cx="9144000" cy="0"/>
          </a:xfrm>
          <a:prstGeom prst="line">
            <a:avLst/>
          </a:prstGeom>
          <a:ln w="22225" cap="rnd" cmpd="sng">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Text Box 3"/>
          <p:cNvSpPr txBox="1">
            <a:spLocks noGrp="1" noChangeArrowheads="1"/>
          </p:cNvSpPr>
          <p:nvPr>
            <p:ph type="subTitle" idx="1"/>
          </p:nvPr>
        </p:nvSpPr>
        <p:spPr bwMode="auto">
          <a:xfrm>
            <a:off x="6894512" y="4659982"/>
            <a:ext cx="2123728" cy="320841"/>
          </a:xfrm>
          <a:prstGeom prst="rect">
            <a:avLst/>
          </a:prstGeom>
          <a:noFill/>
          <a:ln w="9525">
            <a:noFill/>
            <a:miter lim="800000"/>
            <a:headEnd/>
            <a:tailEnd/>
          </a:ln>
          <a:effectLst/>
        </p:spPr>
        <p:txBody>
          <a:bodyPr wrap="square" lIns="104379" tIns="52189" rIns="104379" bIns="52189">
            <a:spAutoFit/>
          </a:bodyPr>
          <a:lstStyle/>
          <a:p>
            <a:pPr algn="ctr" fontAlgn="auto">
              <a:spcBef>
                <a:spcPct val="50000"/>
              </a:spcBef>
              <a:spcAft>
                <a:spcPts val="0"/>
              </a:spcAft>
              <a:defRPr/>
            </a:pPr>
            <a:r>
              <a:rPr lang="it-IT" sz="1400" b="1" kern="0" dirty="0">
                <a:solidFill>
                  <a:schemeClr val="tx1"/>
                </a:solidFill>
                <a:cs typeface="Arial" charset="0"/>
              </a:rPr>
              <a:t>D.T. </a:t>
            </a:r>
            <a:r>
              <a:rPr lang="it-IT" sz="1400" b="1" kern="0" dirty="0" smtClean="0">
                <a:solidFill>
                  <a:schemeClr val="tx1"/>
                </a:solidFill>
                <a:cs typeface="Arial" charset="0"/>
              </a:rPr>
              <a:t>Gabriella </a:t>
            </a:r>
            <a:r>
              <a:rPr lang="it-IT" sz="1400" b="1" kern="0" dirty="0" err="1" smtClean="0">
                <a:solidFill>
                  <a:schemeClr val="tx1"/>
                </a:solidFill>
                <a:cs typeface="Arial" charset="0"/>
              </a:rPr>
              <a:t>Scaturro</a:t>
            </a:r>
            <a:endParaRPr lang="it-IT" sz="1400" b="1" kern="0" dirty="0">
              <a:solidFill>
                <a:schemeClr val="tx1"/>
              </a:solidFill>
              <a:cs typeface="Arial" charset="0"/>
            </a:endParaRPr>
          </a:p>
        </p:txBody>
      </p:sp>
      <p:sp>
        <p:nvSpPr>
          <p:cNvPr id="9" name="CasellaDiTesto 8"/>
          <p:cNvSpPr txBox="1"/>
          <p:nvPr/>
        </p:nvSpPr>
        <p:spPr>
          <a:xfrm>
            <a:off x="1569979" y="242264"/>
            <a:ext cx="5904656" cy="1015663"/>
          </a:xfrm>
          <a:prstGeom prst="rect">
            <a:avLst/>
          </a:prstGeom>
          <a:noFill/>
        </p:spPr>
        <p:txBody>
          <a:bodyPr wrap="square" rtlCol="0">
            <a:spAutoFit/>
          </a:bodyPr>
          <a:lstStyle/>
          <a:p>
            <a:pPr algn="ctr"/>
            <a:r>
              <a:rPr lang="it-IT" sz="2000" b="1" dirty="0" smtClean="0">
                <a:latin typeface="Times New Roman" pitchFamily="18" charset="0"/>
                <a:cs typeface="Times New Roman" pitchFamily="18" charset="0"/>
              </a:rPr>
              <a:t>Convenzione internazionale sui diritti dei bambini e dei minori (1990)</a:t>
            </a:r>
          </a:p>
          <a:p>
            <a:pPr algn="ctr"/>
            <a:r>
              <a:rPr lang="it-IT" sz="2000" b="1" dirty="0" smtClean="0">
                <a:latin typeface="Times New Roman" pitchFamily="18" charset="0"/>
                <a:cs typeface="Times New Roman" pitchFamily="18" charset="0"/>
              </a:rPr>
              <a:t>Art. 14</a:t>
            </a:r>
            <a:endParaRPr lang="it-IT" sz="2000" b="1" dirty="0">
              <a:latin typeface="Times New Roman" pitchFamily="18" charset="0"/>
              <a:cs typeface="Times New Roman" pitchFamily="18" charset="0"/>
            </a:endParaRPr>
          </a:p>
        </p:txBody>
      </p:sp>
      <p:sp>
        <p:nvSpPr>
          <p:cNvPr id="11" name="Rettangolo 10"/>
          <p:cNvSpPr/>
          <p:nvPr/>
        </p:nvSpPr>
        <p:spPr>
          <a:xfrm>
            <a:off x="179512" y="1257927"/>
            <a:ext cx="8784976" cy="1508105"/>
          </a:xfrm>
          <a:prstGeom prst="rect">
            <a:avLst/>
          </a:prstGeom>
        </p:spPr>
        <p:txBody>
          <a:bodyPr wrap="square">
            <a:spAutoFit/>
          </a:bodyPr>
          <a:lstStyle/>
          <a:p>
            <a:pPr algn="just"/>
            <a:r>
              <a:rPr lang="it-IT" sz="2000" dirty="0" smtClean="0">
                <a:latin typeface="Times New Roman" pitchFamily="18" charset="0"/>
                <a:cs typeface="Times New Roman" pitchFamily="18" charset="0"/>
              </a:rPr>
              <a:t>“</a:t>
            </a:r>
            <a:r>
              <a:rPr lang="it-IT" dirty="0" smtClean="0">
                <a:latin typeface="Times New Roman" pitchFamily="18" charset="0"/>
                <a:cs typeface="Times New Roman" pitchFamily="18" charset="0"/>
              </a:rPr>
              <a:t>1. Gli Stati parti rispettano il diritto del fanciullo alla </a:t>
            </a:r>
            <a:r>
              <a:rPr lang="it-IT" u="sng" dirty="0" smtClean="0">
                <a:latin typeface="Times New Roman" pitchFamily="18" charset="0"/>
                <a:cs typeface="Times New Roman" pitchFamily="18" charset="0"/>
              </a:rPr>
              <a:t>libertà di pensiero</a:t>
            </a:r>
            <a:r>
              <a:rPr lang="it-IT" dirty="0" smtClean="0">
                <a:latin typeface="Times New Roman" pitchFamily="18" charset="0"/>
                <a:cs typeface="Times New Roman" pitchFamily="18" charset="0"/>
              </a:rPr>
              <a:t>, di </a:t>
            </a:r>
            <a:r>
              <a:rPr lang="it-IT" u="sng" dirty="0" smtClean="0">
                <a:latin typeface="Times New Roman" pitchFamily="18" charset="0"/>
                <a:cs typeface="Times New Roman" pitchFamily="18" charset="0"/>
              </a:rPr>
              <a:t>coscienza</a:t>
            </a:r>
            <a:r>
              <a:rPr lang="it-IT" dirty="0" smtClean="0">
                <a:latin typeface="Times New Roman" pitchFamily="18" charset="0"/>
                <a:cs typeface="Times New Roman" pitchFamily="18" charset="0"/>
              </a:rPr>
              <a:t> e di </a:t>
            </a:r>
            <a:r>
              <a:rPr lang="it-IT" u="sng" dirty="0" smtClean="0">
                <a:latin typeface="Times New Roman" pitchFamily="18" charset="0"/>
                <a:cs typeface="Times New Roman" pitchFamily="18" charset="0"/>
              </a:rPr>
              <a:t>religione</a:t>
            </a:r>
            <a:r>
              <a:rPr lang="it-IT" dirty="0" smtClean="0">
                <a:latin typeface="Times New Roman" pitchFamily="18" charset="0"/>
                <a:cs typeface="Times New Roman" pitchFamily="18" charset="0"/>
              </a:rPr>
              <a:t>. </a:t>
            </a:r>
          </a:p>
          <a:p>
            <a:pPr algn="just"/>
            <a:r>
              <a:rPr lang="it-IT" dirty="0" smtClean="0">
                <a:latin typeface="Times New Roman" pitchFamily="18" charset="0"/>
                <a:cs typeface="Times New Roman" pitchFamily="18" charset="0"/>
              </a:rPr>
              <a:t>2. Gli Stati parti rispettano il diritto e il dovere dei genitori oppure, se del caso, dei rappresentanti legali del bambino, di guidare quest’ultimo nell’esercizio del summenzionato diritto in maniera che corrisponda allo sviluppo delle sue capacità”.</a:t>
            </a:r>
            <a:endParaRPr lang="it-IT" dirty="0">
              <a:latin typeface="Times New Roman" pitchFamily="18" charset="0"/>
              <a:cs typeface="Times New Roman" pitchFamily="18" charset="0"/>
            </a:endParaRPr>
          </a:p>
        </p:txBody>
      </p:sp>
      <p:pic>
        <p:nvPicPr>
          <p:cNvPr id="7170" name="Picture 2" descr="D:\Users\MI14718\Desktop\download.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2843809" y="2766032"/>
            <a:ext cx="3384376" cy="2377468"/>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ssolve">
                                      <p:cBhvr>
                                        <p:cTn id="7"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Vial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940</TotalTime>
  <Words>2902</Words>
  <Application>Microsoft Office PowerPoint</Application>
  <PresentationFormat>Presentazione su schermo (16:9)</PresentationFormat>
  <Paragraphs>201</Paragraphs>
  <Slides>38</Slides>
  <Notes>0</Notes>
  <HiddenSlides>0</HiddenSlides>
  <MMClips>0</MMClips>
  <ScaleCrop>false</ScaleCrop>
  <HeadingPairs>
    <vt:vector size="4" baseType="variant">
      <vt:variant>
        <vt:lpstr>Tema</vt:lpstr>
      </vt:variant>
      <vt:variant>
        <vt:i4>1</vt:i4>
      </vt:variant>
      <vt:variant>
        <vt:lpstr>Titoli diapositive</vt:lpstr>
      </vt:variant>
      <vt:variant>
        <vt:i4>38</vt:i4>
      </vt:variant>
    </vt:vector>
  </HeadingPairs>
  <TitlesOfParts>
    <vt:vector size="39" baseType="lpstr">
      <vt:lpstr>Tema di Office</vt:lpstr>
      <vt:lpstr>Diapositiva 1</vt:lpstr>
      <vt:lpstr>Diapositiva 2</vt:lpstr>
      <vt:lpstr>ISTRUZIONE ED EDUCAZIONE</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lpstr>Diapositiva 33</vt:lpstr>
      <vt:lpstr>Diapositiva 34</vt:lpstr>
      <vt:lpstr>Diapositiva 35</vt:lpstr>
      <vt:lpstr>Diapositiva 36</vt:lpstr>
      <vt:lpstr>Diapositiva 37</vt:lpstr>
      <vt:lpstr>Diapositiva 38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Forme della  partecipazione studentesca</dc:title>
  <dc:creator>Mirella</dc:creator>
  <cp:lastModifiedBy>Pc 5</cp:lastModifiedBy>
  <cp:revision>137</cp:revision>
  <dcterms:created xsi:type="dcterms:W3CDTF">2018-10-20T16:40:38Z</dcterms:created>
  <dcterms:modified xsi:type="dcterms:W3CDTF">2019-05-17T14:41:09Z</dcterms:modified>
</cp:coreProperties>
</file>